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61" r:id="rId4"/>
    <p:sldId id="258" r:id="rId5"/>
    <p:sldId id="260" r:id="rId6"/>
    <p:sldId id="259" r:id="rId7"/>
    <p:sldId id="263" r:id="rId8"/>
    <p:sldId id="264" r:id="rId9"/>
    <p:sldId id="288"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87"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Lato" panose="020B0604020202020204" charset="0"/>
      <p:regular r:id="rId39"/>
      <p:bold r:id="rId40"/>
      <p:italic r:id="rId41"/>
      <p:boldItalic r:id="rId42"/>
    </p:embeddedFont>
    <p:embeddedFont>
      <p:font typeface="Raleway"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44" y="6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44444"/>
                </a:solidFill>
                <a:highlight>
                  <a:srgbClr val="FFFFFF"/>
                </a:highlight>
              </a:rPr>
              <a:t>overall architecture of your project, C++ classes and other C++ structures in an UML format. Talk about the A* you implemented and how it is integrated in the project (using diagrams for instance). I want names of people in the group appearing in the slides and which part of the project they contributed to.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a4cd01946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a4cd01946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a4cd0194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a4cd0194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a4cd0194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a4cd0194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a1c692ac0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a1c692ac0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a20c129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a20c129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dirty="0">
                <a:solidFill>
                  <a:srgbClr val="444444"/>
                </a:solidFill>
                <a:highlight>
                  <a:srgbClr val="FFFFFF"/>
                </a:highlight>
              </a:rPr>
              <a:t>C++ classes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a20c1297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a20c1297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a20c1297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a20c1297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a20c1297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a20c1297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a20c1297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a20c1297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a20c1297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a20c1297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77b336da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77b336da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overall architecture of your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a4cd019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a4cd019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a4cd0194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a4cd0194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a4cd0194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a4cd0194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a4cd01946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a4cd0194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a4cd0194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a4cd0194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a4cd0194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a4cd0194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a4cd0194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a4cd0194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a4cd0194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a4cd0194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a20c12973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a20c12973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5a4cd01946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5a4cd0194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9d0ed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9d0ed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overall architecture of your project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77b336da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77b336da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5a4cd01946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5a4cd01946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a1c692ac0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a1c692ac0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7b4163bf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7b4163bf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7b4163bf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7b4163bf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a4cd0194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a4cd0194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Talk about the A* you implemented and how it is integrated in the project (using diagrams for instance)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1c692ac0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a1c692ac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a1c692ac0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a1c692ac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444444"/>
                </a:solidFill>
                <a:highlight>
                  <a:srgbClr val="FFFFFF"/>
                </a:highlight>
              </a:rPr>
              <a:t>C++ classes</a:t>
            </a:r>
            <a:endParaRPr/>
          </a:p>
        </p:txBody>
      </p:sp>
    </p:spTree>
    <p:extLst>
      <p:ext uri="{BB962C8B-B14F-4D97-AF65-F5344CB8AC3E}">
        <p14:creationId xmlns:p14="http://schemas.microsoft.com/office/powerpoint/2010/main" val="40107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scifi.stackexchange.com/questions/146742/did-the-zionese-ever-take-the-fight-to-the-machine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hyperlink" Target="https://gamingballistic.com/2015/06/28/violent-resolution-guns-lots-of-gun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g70WH9VJDU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ENPM 809Y Final Project Presentation - </a:t>
            </a:r>
            <a:r>
              <a:rPr lang="en-US" dirty="0">
                <a:latin typeface="Times New Roman"/>
                <a:ea typeface="Times New Roman"/>
                <a:cs typeface="Times New Roman"/>
                <a:sym typeface="Times New Roman"/>
              </a:rPr>
              <a:t>Spring 2019</a:t>
            </a:r>
            <a:endParaRPr dirty="0">
              <a:latin typeface="Times New Roman"/>
              <a:ea typeface="Times New Roman"/>
              <a:cs typeface="Times New Roman"/>
              <a:sym typeface="Times New Roman"/>
            </a:endParaRPr>
          </a:p>
        </p:txBody>
      </p:sp>
      <p:sp>
        <p:nvSpPr>
          <p:cNvPr id="87" name="Google Shape;87;p13"/>
          <p:cNvSpPr txBox="1">
            <a:spLocks noGrp="1"/>
          </p:cNvSpPr>
          <p:nvPr>
            <p:ph type="subTitle" idx="1"/>
          </p:nvPr>
        </p:nvSpPr>
        <p:spPr>
          <a:xfrm>
            <a:off x="4572000" y="3627254"/>
            <a:ext cx="4059862" cy="10864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60000"/>
                    <a:lumOff val="40000"/>
                  </a:schemeClr>
                </a:solidFill>
                <a:latin typeface="Arial"/>
                <a:ea typeface="Arial"/>
                <a:cs typeface="Arial"/>
                <a:sym typeface="Arial"/>
              </a:rPr>
              <a:t>Group Members:</a:t>
            </a:r>
            <a:r>
              <a:rPr lang="en" sz="1200" dirty="0">
                <a:latin typeface="Arial"/>
                <a:ea typeface="Arial"/>
                <a:cs typeface="Arial"/>
                <a:sym typeface="Arial"/>
              </a:rPr>
              <a:t>	Arun Kumar Devarajulu			Zuyang Cao</a:t>
            </a:r>
          </a:p>
          <a:p>
            <a:pPr marL="0" lvl="0" indent="0" algn="l" rtl="0">
              <a:spcBef>
                <a:spcPts val="0"/>
              </a:spcBef>
              <a:spcAft>
                <a:spcPts val="0"/>
              </a:spcAft>
              <a:buNone/>
            </a:pPr>
            <a:r>
              <a:rPr lang="en" sz="1200" dirty="0">
                <a:latin typeface="Arial"/>
                <a:ea typeface="Arial"/>
                <a:cs typeface="Arial"/>
                <a:sym typeface="Arial"/>
              </a:rPr>
              <a:t>		Qidi Xu</a:t>
            </a:r>
          </a:p>
          <a:p>
            <a:pPr marL="0" lvl="0" indent="0" algn="l" rtl="0">
              <a:spcBef>
                <a:spcPts val="0"/>
              </a:spcBef>
              <a:spcAft>
                <a:spcPts val="0"/>
              </a:spcAft>
              <a:buNone/>
            </a:pPr>
            <a:r>
              <a:rPr lang="en" sz="1200" dirty="0">
                <a:latin typeface="Arial"/>
                <a:ea typeface="Arial"/>
                <a:cs typeface="Arial"/>
                <a:sym typeface="Arial"/>
              </a:rPr>
              <a:t>		Hongyang Jiang</a:t>
            </a:r>
            <a:endParaRPr sz="1200" dirty="0">
              <a:latin typeface="Arial"/>
              <a:ea typeface="Arial"/>
              <a:cs typeface="Arial"/>
              <a:sym typeface="Arial"/>
            </a:endParaRPr>
          </a:p>
          <a:p>
            <a:pPr marL="0" lvl="0" indent="0" algn="l" rtl="0">
              <a:spcBef>
                <a:spcPts val="0"/>
              </a:spcBef>
              <a:spcAft>
                <a:spcPts val="0"/>
              </a:spcAft>
              <a:buNone/>
            </a:pPr>
            <a:endParaRPr dirty="0"/>
          </a:p>
        </p:txBody>
      </p:sp>
      <p:sp>
        <p:nvSpPr>
          <p:cNvPr id="2" name="Double Brace 1">
            <a:extLst>
              <a:ext uri="{FF2B5EF4-FFF2-40B4-BE49-F238E27FC236}">
                <a16:creationId xmlns:a16="http://schemas.microsoft.com/office/drawing/2014/main" id="{D0144D03-23E0-42DC-B761-983F5DA49CFD}"/>
              </a:ext>
            </a:extLst>
          </p:cNvPr>
          <p:cNvSpPr/>
          <p:nvPr/>
        </p:nvSpPr>
        <p:spPr>
          <a:xfrm>
            <a:off x="6286503" y="3623696"/>
            <a:ext cx="1950244" cy="98402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Image result for a james clark school of engineering logo">
            <a:extLst>
              <a:ext uri="{FF2B5EF4-FFF2-40B4-BE49-F238E27FC236}">
                <a16:creationId xmlns:a16="http://schemas.microsoft.com/office/drawing/2014/main" id="{B9A7D94B-750C-45AC-9505-A564DA9A7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50" y="3743366"/>
            <a:ext cx="2328862" cy="9703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a:blip r:embed="rId3">
            <a:alphaModFix/>
          </a:blip>
          <a:stretch>
            <a:fillRect/>
          </a:stretch>
        </p:blipFill>
        <p:spPr>
          <a:xfrm>
            <a:off x="1843650" y="805200"/>
            <a:ext cx="4710800" cy="3533100"/>
          </a:xfrm>
          <a:prstGeom prst="rect">
            <a:avLst/>
          </a:prstGeom>
          <a:noFill/>
          <a:ln>
            <a:noFill/>
          </a:ln>
        </p:spPr>
      </p:pic>
      <p:sp>
        <p:nvSpPr>
          <p:cNvPr id="153" name="Google Shape;153;p22"/>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54" name="Google Shape;154;p22"/>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
        <p:nvSpPr>
          <p:cNvPr id="155" name="Google Shape;155;p22"/>
          <p:cNvSpPr txBox="1"/>
          <p:nvPr/>
        </p:nvSpPr>
        <p:spPr>
          <a:xfrm>
            <a:off x="2069248" y="3726275"/>
            <a:ext cx="5005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A-Star searching area.</a:t>
            </a:r>
            <a:endParaRPr sz="1800">
              <a:latin typeface="Times New Roman"/>
              <a:ea typeface="Times New Roman"/>
              <a:cs typeface="Times New Roman"/>
              <a:sym typeface="Times New Roman"/>
            </a:endParaRPr>
          </a:p>
          <a:p>
            <a:pPr marL="0" lvl="0" indent="0" algn="r" rtl="0">
              <a:spcBef>
                <a:spcPts val="0"/>
              </a:spcBef>
              <a:spcAft>
                <a:spcPts val="0"/>
              </a:spcAft>
              <a:buNone/>
            </a:pPr>
            <a:r>
              <a:rPr lang="en" sz="1000">
                <a:latin typeface="Times New Roman"/>
                <a:ea typeface="Times New Roman"/>
                <a:cs typeface="Times New Roman"/>
                <a:sym typeface="Times New Roman"/>
              </a:rPr>
              <a:t>Figure from Zuyang Cao</a:t>
            </a:r>
            <a:endParaRPr sz="1000">
              <a:latin typeface="Times New Roman"/>
              <a:ea typeface="Times New Roman"/>
              <a:cs typeface="Times New Roman"/>
              <a:sym typeface="Times New Roman"/>
            </a:endParaRPr>
          </a:p>
        </p:txBody>
      </p:sp>
      <p:sp>
        <p:nvSpPr>
          <p:cNvPr id="156" name="Google Shape;156;p22"/>
          <p:cNvSpPr txBox="1"/>
          <p:nvPr/>
        </p:nvSpPr>
        <p:spPr>
          <a:xfrm>
            <a:off x="553500" y="773525"/>
            <a:ext cx="1818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Georgia"/>
                <a:ea typeface="Georgia"/>
                <a:cs typeface="Georgia"/>
                <a:sym typeface="Georgia"/>
              </a:rPr>
              <a:t>Algorithm Brief</a:t>
            </a:r>
            <a:endParaRPr sz="16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62" name="Google Shape;162;p23"/>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
        <p:nvSpPr>
          <p:cNvPr id="163" name="Google Shape;163;p23"/>
          <p:cNvSpPr txBox="1"/>
          <p:nvPr/>
        </p:nvSpPr>
        <p:spPr>
          <a:xfrm>
            <a:off x="644325" y="4031125"/>
            <a:ext cx="7765255" cy="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a:ea typeface="Times New Roman"/>
                <a:cs typeface="Times New Roman"/>
                <a:sym typeface="Times New Roman"/>
              </a:rPr>
              <a:t>The struct </a:t>
            </a:r>
            <a:r>
              <a:rPr lang="en-US" sz="1800" i="1" dirty="0" err="1">
                <a:solidFill>
                  <a:srgbClr val="FF0000"/>
                </a:solidFill>
                <a:latin typeface="Times New Roman"/>
                <a:ea typeface="Times New Roman"/>
                <a:cs typeface="Times New Roman"/>
                <a:sym typeface="Times New Roman"/>
              </a:rPr>
              <a:t>ListInfo</a:t>
            </a:r>
            <a:r>
              <a:rPr lang="en-US" sz="1800" dirty="0">
                <a:latin typeface="Times New Roman"/>
                <a:ea typeface="Times New Roman"/>
                <a:cs typeface="Times New Roman"/>
                <a:sym typeface="Times New Roman"/>
              </a:rPr>
              <a:t> is an essential part of the A* algorithm. It is used for storing all the information needed for each node during A* algorithm path-finding procedure</a:t>
            </a:r>
            <a:endParaRPr sz="1800" dirty="0">
              <a:latin typeface="Times New Roman"/>
              <a:ea typeface="Times New Roman"/>
              <a:cs typeface="Times New Roman"/>
              <a:sym typeface="Times New Roman"/>
            </a:endParaRPr>
          </a:p>
        </p:txBody>
      </p:sp>
      <p:sp>
        <p:nvSpPr>
          <p:cNvPr id="164" name="Google Shape;164;p23"/>
          <p:cNvSpPr txBox="1"/>
          <p:nvPr/>
        </p:nvSpPr>
        <p:spPr>
          <a:xfrm>
            <a:off x="644325" y="767425"/>
            <a:ext cx="12549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Georgia"/>
                <a:ea typeface="Georgia"/>
                <a:cs typeface="Georgia"/>
                <a:sym typeface="Georgia"/>
              </a:rPr>
              <a:t>ListInfo</a:t>
            </a:r>
            <a:endParaRPr sz="1600">
              <a:latin typeface="Georgia"/>
              <a:ea typeface="Georgia"/>
              <a:cs typeface="Georgia"/>
              <a:sym typeface="Georgia"/>
            </a:endParaRPr>
          </a:p>
        </p:txBody>
      </p:sp>
      <p:pic>
        <p:nvPicPr>
          <p:cNvPr id="165" name="Google Shape;165;p23"/>
          <p:cNvPicPr preferRelativeResize="0"/>
          <p:nvPr/>
        </p:nvPicPr>
        <p:blipFill>
          <a:blip r:embed="rId3">
            <a:alphaModFix/>
          </a:blip>
          <a:stretch>
            <a:fillRect/>
          </a:stretch>
        </p:blipFill>
        <p:spPr>
          <a:xfrm>
            <a:off x="1674650" y="1450525"/>
            <a:ext cx="5794710" cy="2242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71" name="Google Shape;171;p24"/>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.cpp</a:t>
            </a:r>
            <a:endParaRPr sz="1200" b="1" u="sng" dirty="0">
              <a:solidFill>
                <a:schemeClr val="accent1"/>
              </a:solidFill>
              <a:latin typeface="Times New Roman"/>
              <a:ea typeface="Times New Roman"/>
              <a:cs typeface="Times New Roman"/>
              <a:sym typeface="Times New Roman"/>
            </a:endParaRPr>
          </a:p>
        </p:txBody>
      </p:sp>
      <p:sp>
        <p:nvSpPr>
          <p:cNvPr id="172" name="Google Shape;172;p24"/>
          <p:cNvSpPr txBox="1"/>
          <p:nvPr/>
        </p:nvSpPr>
        <p:spPr>
          <a:xfrm>
            <a:off x="2745900" y="3208925"/>
            <a:ext cx="3283500" cy="10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Compute heuristic cost, here we use euclidean distance.</a:t>
            </a:r>
            <a:endParaRPr sz="1800">
              <a:latin typeface="Times New Roman"/>
              <a:ea typeface="Times New Roman"/>
              <a:cs typeface="Times New Roman"/>
              <a:sym typeface="Times New Roman"/>
            </a:endParaRPr>
          </a:p>
        </p:txBody>
      </p:sp>
      <p:sp>
        <p:nvSpPr>
          <p:cNvPr id="173" name="Google Shape;173;p24"/>
          <p:cNvSpPr txBox="1"/>
          <p:nvPr/>
        </p:nvSpPr>
        <p:spPr>
          <a:xfrm>
            <a:off x="262575" y="767425"/>
            <a:ext cx="22809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Georgia"/>
                <a:ea typeface="Georgia"/>
                <a:cs typeface="Georgia"/>
                <a:sym typeface="Georgia"/>
              </a:rPr>
              <a:t>CalculateDistance</a:t>
            </a:r>
            <a:endParaRPr sz="1600">
              <a:latin typeface="Georgia"/>
              <a:ea typeface="Georgia"/>
              <a:cs typeface="Georgia"/>
              <a:sym typeface="Georgia"/>
            </a:endParaRPr>
          </a:p>
        </p:txBody>
      </p:sp>
      <p:pic>
        <p:nvPicPr>
          <p:cNvPr id="174" name="Google Shape;174;p24"/>
          <p:cNvPicPr preferRelativeResize="0"/>
          <p:nvPr/>
        </p:nvPicPr>
        <p:blipFill>
          <a:blip r:embed="rId3">
            <a:alphaModFix/>
          </a:blip>
          <a:stretch>
            <a:fillRect/>
          </a:stretch>
        </p:blipFill>
        <p:spPr>
          <a:xfrm>
            <a:off x="152400" y="2284325"/>
            <a:ext cx="8839202" cy="5748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80" name="Google Shape;180;p25"/>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.cpp</a:t>
            </a:r>
            <a:endParaRPr sz="1200" b="1" u="sng" dirty="0">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200" b="1" u="sng" dirty="0">
              <a:solidFill>
                <a:schemeClr val="accent1"/>
              </a:solidFill>
              <a:latin typeface="Times New Roman"/>
              <a:ea typeface="Times New Roman"/>
              <a:cs typeface="Times New Roman"/>
              <a:sym typeface="Times New Roman"/>
            </a:endParaRPr>
          </a:p>
        </p:txBody>
      </p:sp>
      <p:pic>
        <p:nvPicPr>
          <p:cNvPr id="181" name="Google Shape;181;p25"/>
          <p:cNvPicPr preferRelativeResize="0"/>
          <p:nvPr/>
        </p:nvPicPr>
        <p:blipFill>
          <a:blip r:embed="rId3">
            <a:alphaModFix/>
          </a:blip>
          <a:stretch>
            <a:fillRect/>
          </a:stretch>
        </p:blipFill>
        <p:spPr>
          <a:xfrm>
            <a:off x="1328424" y="1326050"/>
            <a:ext cx="5828173" cy="3121249"/>
          </a:xfrm>
          <a:prstGeom prst="rect">
            <a:avLst/>
          </a:prstGeom>
          <a:noFill/>
          <a:ln>
            <a:noFill/>
          </a:ln>
        </p:spPr>
      </p:pic>
      <p:sp>
        <p:nvSpPr>
          <p:cNvPr id="182" name="Google Shape;182;p25"/>
          <p:cNvSpPr txBox="1"/>
          <p:nvPr/>
        </p:nvSpPr>
        <p:spPr>
          <a:xfrm>
            <a:off x="684150" y="783575"/>
            <a:ext cx="1557000" cy="47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Georgia"/>
                <a:ea typeface="Georgia"/>
                <a:cs typeface="Georgia"/>
                <a:sym typeface="Georgia"/>
              </a:rPr>
              <a:t>TakeDecision</a:t>
            </a:r>
            <a:endParaRPr sz="1600">
              <a:latin typeface="Georgia"/>
              <a:ea typeface="Georgia"/>
              <a:cs typeface="Georgia"/>
              <a:sym typeface="Georgia"/>
            </a:endParaRPr>
          </a:p>
        </p:txBody>
      </p:sp>
      <p:sp>
        <p:nvSpPr>
          <p:cNvPr id="183" name="Google Shape;183;p25"/>
          <p:cNvSpPr txBox="1"/>
          <p:nvPr/>
        </p:nvSpPr>
        <p:spPr>
          <a:xfrm>
            <a:off x="757239" y="4517040"/>
            <a:ext cx="7129462"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Times New Roman"/>
                <a:ea typeface="Times New Roman"/>
                <a:cs typeface="Times New Roman"/>
                <a:sym typeface="Times New Roman"/>
              </a:rPr>
              <a:t>Function to check whether the current cost f is better than previous cost f</a:t>
            </a:r>
            <a:endParaRPr sz="18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98" name="Google Shape;198;p27"/>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Target.cpp</a:t>
            </a:r>
            <a:endParaRPr sz="1200" b="1" u="sng">
              <a:solidFill>
                <a:schemeClr val="accent1"/>
              </a:solidFill>
              <a:latin typeface="Times New Roman"/>
              <a:ea typeface="Times New Roman"/>
              <a:cs typeface="Times New Roman"/>
              <a:sym typeface="Times New Roman"/>
            </a:endParaRPr>
          </a:p>
        </p:txBody>
      </p:sp>
      <p:sp>
        <p:nvSpPr>
          <p:cNvPr id="199" name="Google Shape;199;p27"/>
          <p:cNvSpPr txBox="1"/>
          <p:nvPr/>
        </p:nvSpPr>
        <p:spPr>
          <a:xfrm>
            <a:off x="1263600" y="3823425"/>
            <a:ext cx="67731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Get</a:t>
            </a:r>
            <a:r>
              <a:rPr lang="en-US" sz="1600" dirty="0">
                <a:latin typeface="Times New Roman"/>
                <a:ea typeface="Times New Roman"/>
                <a:cs typeface="Times New Roman"/>
                <a:sym typeface="Times New Roman"/>
              </a:rPr>
              <a:t>s</a:t>
            </a:r>
            <a:r>
              <a:rPr lang="en" sz="1600" dirty="0">
                <a:latin typeface="Times New Roman"/>
                <a:ea typeface="Times New Roman"/>
                <a:cs typeface="Times New Roman"/>
                <a:sym typeface="Times New Roman"/>
              </a:rPr>
              <a:t> initial position for the wheeled robot, use </a:t>
            </a:r>
            <a:r>
              <a:rPr lang="en-US" sz="1600" i="1" dirty="0">
                <a:solidFill>
                  <a:srgbClr val="FF0000"/>
                </a:solidFill>
                <a:latin typeface="Times New Roman"/>
                <a:ea typeface="Times New Roman"/>
                <a:cs typeface="Times New Roman"/>
                <a:sym typeface="Times New Roman"/>
              </a:rPr>
              <a:t>IsNotObstacle</a:t>
            </a:r>
            <a:r>
              <a:rPr lang="en" sz="1600" dirty="0">
                <a:latin typeface="Times New Roman"/>
                <a:ea typeface="Times New Roman"/>
                <a:cs typeface="Times New Roman"/>
                <a:sym typeface="Times New Roman"/>
              </a:rPr>
              <a:t> function to determine if the position is blocked. The procedure is similar for tracked robot and targets.</a:t>
            </a:r>
            <a:endParaRPr sz="1600" dirty="0">
              <a:latin typeface="Times New Roman"/>
              <a:ea typeface="Times New Roman"/>
              <a:cs typeface="Times New Roman"/>
              <a:sym typeface="Times New Roman"/>
            </a:endParaRPr>
          </a:p>
        </p:txBody>
      </p:sp>
      <p:sp>
        <p:nvSpPr>
          <p:cNvPr id="200" name="Google Shape;200;p27"/>
          <p:cNvSpPr txBox="1"/>
          <p:nvPr/>
        </p:nvSpPr>
        <p:spPr>
          <a:xfrm>
            <a:off x="570300" y="697950"/>
            <a:ext cx="17847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SetPositions</a:t>
            </a:r>
            <a:endParaRPr sz="1800">
              <a:latin typeface="Georgia"/>
              <a:ea typeface="Georgia"/>
              <a:cs typeface="Georgia"/>
              <a:sym typeface="Georgia"/>
            </a:endParaRPr>
          </a:p>
        </p:txBody>
      </p:sp>
      <p:pic>
        <p:nvPicPr>
          <p:cNvPr id="6" name="Picture 5">
            <a:extLst>
              <a:ext uri="{FF2B5EF4-FFF2-40B4-BE49-F238E27FC236}">
                <a16:creationId xmlns:a16="http://schemas.microsoft.com/office/drawing/2014/main" id="{A73EE9F8-B164-41DF-9C7F-8B6724584B07}"/>
              </a:ext>
            </a:extLst>
          </p:cNvPr>
          <p:cNvPicPr>
            <a:picLocks noChangeAspect="1"/>
          </p:cNvPicPr>
          <p:nvPr/>
        </p:nvPicPr>
        <p:blipFill>
          <a:blip r:embed="rId3"/>
          <a:stretch>
            <a:fillRect/>
          </a:stretch>
        </p:blipFill>
        <p:spPr>
          <a:xfrm>
            <a:off x="2355000" y="940800"/>
            <a:ext cx="3186185" cy="2838206"/>
          </a:xfrm>
          <a:prstGeom prst="rect">
            <a:avLst/>
          </a:prstGeom>
        </p:spPr>
      </p:pic>
      <p:pic>
        <p:nvPicPr>
          <p:cNvPr id="7" name="Picture 6">
            <a:extLst>
              <a:ext uri="{FF2B5EF4-FFF2-40B4-BE49-F238E27FC236}">
                <a16:creationId xmlns:a16="http://schemas.microsoft.com/office/drawing/2014/main" id="{4C538515-DD5E-49DF-A51C-DAE6259113CB}"/>
              </a:ext>
            </a:extLst>
          </p:cNvPr>
          <p:cNvPicPr>
            <a:picLocks noChangeAspect="1"/>
          </p:cNvPicPr>
          <p:nvPr/>
        </p:nvPicPr>
        <p:blipFill>
          <a:blip r:embed="rId4"/>
          <a:stretch>
            <a:fillRect/>
          </a:stretch>
        </p:blipFill>
        <p:spPr>
          <a:xfrm>
            <a:off x="5541185" y="1425017"/>
            <a:ext cx="3293031" cy="18697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08" name="Google Shape;208;p28"/>
          <p:cNvSpPr txBox="1"/>
          <p:nvPr/>
        </p:nvSpPr>
        <p:spPr>
          <a:xfrm>
            <a:off x="1533000" y="4170975"/>
            <a:ext cx="6078000"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The prompt will show whether the position is valid for a target, if not, it will ask again.</a:t>
            </a:r>
            <a:endParaRPr sz="1600">
              <a:latin typeface="Times New Roman"/>
              <a:ea typeface="Times New Roman"/>
              <a:cs typeface="Times New Roman"/>
              <a:sym typeface="Times New Roman"/>
            </a:endParaRPr>
          </a:p>
        </p:txBody>
      </p:sp>
      <p:sp>
        <p:nvSpPr>
          <p:cNvPr id="209" name="Google Shape;209;p28"/>
          <p:cNvSpPr txBox="1"/>
          <p:nvPr/>
        </p:nvSpPr>
        <p:spPr>
          <a:xfrm>
            <a:off x="570300" y="697950"/>
            <a:ext cx="22968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SetPositions (Demo)</a:t>
            </a:r>
            <a:endParaRPr sz="1800">
              <a:latin typeface="Georgia"/>
              <a:ea typeface="Georgia"/>
              <a:cs typeface="Georgia"/>
              <a:sym typeface="Georgia"/>
            </a:endParaRPr>
          </a:p>
        </p:txBody>
      </p:sp>
      <p:pic>
        <p:nvPicPr>
          <p:cNvPr id="210" name="Google Shape;210;p28"/>
          <p:cNvPicPr preferRelativeResize="0"/>
          <p:nvPr/>
        </p:nvPicPr>
        <p:blipFill>
          <a:blip r:embed="rId3">
            <a:alphaModFix/>
          </a:blip>
          <a:stretch>
            <a:fillRect/>
          </a:stretch>
        </p:blipFill>
        <p:spPr>
          <a:xfrm>
            <a:off x="3045950" y="1045700"/>
            <a:ext cx="3052100" cy="305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16" name="Google Shape;216;p29"/>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Target.cpp</a:t>
            </a:r>
            <a:endParaRPr sz="1200" b="1" u="sng">
              <a:solidFill>
                <a:schemeClr val="accent1"/>
              </a:solidFill>
              <a:latin typeface="Times New Roman"/>
              <a:ea typeface="Times New Roman"/>
              <a:cs typeface="Times New Roman"/>
              <a:sym typeface="Times New Roman"/>
            </a:endParaRPr>
          </a:p>
        </p:txBody>
      </p:sp>
      <p:sp>
        <p:nvSpPr>
          <p:cNvPr id="217" name="Google Shape;217;p29"/>
          <p:cNvSpPr txBox="1"/>
          <p:nvPr/>
        </p:nvSpPr>
        <p:spPr>
          <a:xfrm>
            <a:off x="1263600" y="3823425"/>
            <a:ext cx="6773100" cy="9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First determine the target for the wheeled robot and use maze object method to solve for the path. Then build the stack inside the wheeled Robot object to realize the pushdown automata. Finally it prints the states the robot took. </a:t>
            </a:r>
            <a:endParaRPr sz="1600">
              <a:latin typeface="Times New Roman"/>
              <a:ea typeface="Times New Roman"/>
              <a:cs typeface="Times New Roman"/>
              <a:sym typeface="Times New Roman"/>
            </a:endParaRPr>
          </a:p>
        </p:txBody>
      </p:sp>
      <p:sp>
        <p:nvSpPr>
          <p:cNvPr id="218" name="Google Shape;218;p29"/>
          <p:cNvSpPr txBox="1"/>
          <p:nvPr/>
        </p:nvSpPr>
        <p:spPr>
          <a:xfrm>
            <a:off x="570300" y="697950"/>
            <a:ext cx="17847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GoWheeled</a:t>
            </a:r>
            <a:endParaRPr sz="1800">
              <a:latin typeface="Georgia"/>
              <a:ea typeface="Georgia"/>
              <a:cs typeface="Georgia"/>
              <a:sym typeface="Georgia"/>
            </a:endParaRPr>
          </a:p>
        </p:txBody>
      </p:sp>
      <p:pic>
        <p:nvPicPr>
          <p:cNvPr id="4" name="Picture 3">
            <a:extLst>
              <a:ext uri="{FF2B5EF4-FFF2-40B4-BE49-F238E27FC236}">
                <a16:creationId xmlns:a16="http://schemas.microsoft.com/office/drawing/2014/main" id="{D970528E-E184-41E1-8A58-34B5A0BB49E6}"/>
              </a:ext>
            </a:extLst>
          </p:cNvPr>
          <p:cNvPicPr>
            <a:picLocks noChangeAspect="1"/>
          </p:cNvPicPr>
          <p:nvPr/>
        </p:nvPicPr>
        <p:blipFill>
          <a:blip r:embed="rId3"/>
          <a:stretch>
            <a:fillRect/>
          </a:stretch>
        </p:blipFill>
        <p:spPr>
          <a:xfrm>
            <a:off x="2411015" y="1197713"/>
            <a:ext cx="4321969" cy="24035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25" name="Google Shape;225;p30"/>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Target.cpp</a:t>
            </a:r>
            <a:endParaRPr sz="1200" b="1" u="sng">
              <a:solidFill>
                <a:schemeClr val="accent1"/>
              </a:solidFill>
              <a:latin typeface="Times New Roman"/>
              <a:ea typeface="Times New Roman"/>
              <a:cs typeface="Times New Roman"/>
              <a:sym typeface="Times New Roman"/>
            </a:endParaRPr>
          </a:p>
        </p:txBody>
      </p:sp>
      <p:sp>
        <p:nvSpPr>
          <p:cNvPr id="226" name="Google Shape;226;p30"/>
          <p:cNvSpPr txBox="1"/>
          <p:nvPr/>
        </p:nvSpPr>
        <p:spPr>
          <a:xfrm>
            <a:off x="4639575" y="1633400"/>
            <a:ext cx="3397200" cy="31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GoWheeled function will first show the maze and path only for the wheeled robot. Then it will use pushdown automata to give the step states for the robot object.</a:t>
            </a:r>
            <a:endParaRPr sz="1600">
              <a:latin typeface="Times New Roman"/>
              <a:ea typeface="Times New Roman"/>
              <a:cs typeface="Times New Roman"/>
              <a:sym typeface="Times New Roman"/>
            </a:endParaRPr>
          </a:p>
        </p:txBody>
      </p:sp>
      <p:sp>
        <p:nvSpPr>
          <p:cNvPr id="227" name="Google Shape;227;p30"/>
          <p:cNvSpPr txBox="1"/>
          <p:nvPr/>
        </p:nvSpPr>
        <p:spPr>
          <a:xfrm>
            <a:off x="570300" y="697950"/>
            <a:ext cx="23055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GoWheeled (demo)</a:t>
            </a:r>
            <a:endParaRPr sz="1800">
              <a:latin typeface="Georgia"/>
              <a:ea typeface="Georgia"/>
              <a:cs typeface="Georgia"/>
              <a:sym typeface="Georgia"/>
            </a:endParaRPr>
          </a:p>
        </p:txBody>
      </p:sp>
      <p:pic>
        <p:nvPicPr>
          <p:cNvPr id="228" name="Google Shape;228;p30"/>
          <p:cNvPicPr preferRelativeResize="0"/>
          <p:nvPr/>
        </p:nvPicPr>
        <p:blipFill>
          <a:blip r:embed="rId3">
            <a:alphaModFix/>
          </a:blip>
          <a:stretch>
            <a:fillRect/>
          </a:stretch>
        </p:blipFill>
        <p:spPr>
          <a:xfrm>
            <a:off x="3238276" y="777613"/>
            <a:ext cx="1019025" cy="358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1"/>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34" name="Google Shape;234;p31"/>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Target.cpp</a:t>
            </a:r>
            <a:endParaRPr sz="1200" b="1" u="sng">
              <a:solidFill>
                <a:schemeClr val="accent1"/>
              </a:solidFill>
              <a:latin typeface="Times New Roman"/>
              <a:ea typeface="Times New Roman"/>
              <a:cs typeface="Times New Roman"/>
              <a:sym typeface="Times New Roman"/>
            </a:endParaRPr>
          </a:p>
        </p:txBody>
      </p:sp>
      <p:sp>
        <p:nvSpPr>
          <p:cNvPr id="235" name="Google Shape;235;p31"/>
          <p:cNvSpPr txBox="1"/>
          <p:nvPr/>
        </p:nvSpPr>
        <p:spPr>
          <a:xfrm>
            <a:off x="1723050" y="3808381"/>
            <a:ext cx="6012300" cy="9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In the tempMaze object, the two paths will be combined. In order to prevent the robots and targets from being covered by paths, the characters are defined again.</a:t>
            </a:r>
            <a:endParaRPr sz="1600" dirty="0">
              <a:latin typeface="Times New Roman"/>
              <a:ea typeface="Times New Roman"/>
              <a:cs typeface="Times New Roman"/>
              <a:sym typeface="Times New Roman"/>
            </a:endParaRPr>
          </a:p>
        </p:txBody>
      </p:sp>
      <p:sp>
        <p:nvSpPr>
          <p:cNvPr id="236" name="Google Shape;236;p31"/>
          <p:cNvSpPr txBox="1"/>
          <p:nvPr/>
        </p:nvSpPr>
        <p:spPr>
          <a:xfrm>
            <a:off x="570300" y="697950"/>
            <a:ext cx="23055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PlotMaze</a:t>
            </a:r>
            <a:endParaRPr sz="1800">
              <a:latin typeface="Georgia"/>
              <a:ea typeface="Georgia"/>
              <a:cs typeface="Georgia"/>
              <a:sym typeface="Georgia"/>
            </a:endParaRPr>
          </a:p>
        </p:txBody>
      </p:sp>
      <p:pic>
        <p:nvPicPr>
          <p:cNvPr id="4" name="Picture 3">
            <a:extLst>
              <a:ext uri="{FF2B5EF4-FFF2-40B4-BE49-F238E27FC236}">
                <a16:creationId xmlns:a16="http://schemas.microsoft.com/office/drawing/2014/main" id="{18B8F5B0-3626-4C87-92C1-256AB067F4D5}"/>
              </a:ext>
            </a:extLst>
          </p:cNvPr>
          <p:cNvPicPr>
            <a:picLocks noChangeAspect="1"/>
          </p:cNvPicPr>
          <p:nvPr/>
        </p:nvPicPr>
        <p:blipFill>
          <a:blip r:embed="rId3"/>
          <a:stretch>
            <a:fillRect/>
          </a:stretch>
        </p:blipFill>
        <p:spPr>
          <a:xfrm>
            <a:off x="2705662" y="1183650"/>
            <a:ext cx="3732675" cy="25336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44" name="Google Shape;244;p32"/>
          <p:cNvSpPr txBox="1"/>
          <p:nvPr/>
        </p:nvSpPr>
        <p:spPr>
          <a:xfrm>
            <a:off x="3304950" y="4209075"/>
            <a:ext cx="25341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Times New Roman"/>
                <a:ea typeface="Times New Roman"/>
                <a:cs typeface="Times New Roman"/>
                <a:sym typeface="Times New Roman"/>
              </a:rPr>
              <a:t>Final output for both paths</a:t>
            </a:r>
            <a:endParaRPr sz="1600">
              <a:latin typeface="Times New Roman"/>
              <a:ea typeface="Times New Roman"/>
              <a:cs typeface="Times New Roman"/>
              <a:sym typeface="Times New Roman"/>
            </a:endParaRPr>
          </a:p>
        </p:txBody>
      </p:sp>
      <p:sp>
        <p:nvSpPr>
          <p:cNvPr id="245" name="Google Shape;245;p32"/>
          <p:cNvSpPr txBox="1"/>
          <p:nvPr/>
        </p:nvSpPr>
        <p:spPr>
          <a:xfrm>
            <a:off x="570300" y="697950"/>
            <a:ext cx="23055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PlotMaze (demo)</a:t>
            </a:r>
            <a:endParaRPr sz="1800">
              <a:latin typeface="Georgia"/>
              <a:ea typeface="Georgia"/>
              <a:cs typeface="Georgia"/>
              <a:sym typeface="Georgia"/>
            </a:endParaRPr>
          </a:p>
        </p:txBody>
      </p:sp>
      <p:pic>
        <p:nvPicPr>
          <p:cNvPr id="246" name="Google Shape;246;p32"/>
          <p:cNvPicPr preferRelativeResize="0"/>
          <p:nvPr/>
        </p:nvPicPr>
        <p:blipFill>
          <a:blip r:embed="rId3">
            <a:alphaModFix/>
          </a:blip>
          <a:stretch>
            <a:fillRect/>
          </a:stretch>
        </p:blipFill>
        <p:spPr>
          <a:xfrm>
            <a:off x="2295875" y="1098125"/>
            <a:ext cx="4552250" cy="311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0" y="452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Sturctue</a:t>
            </a:r>
            <a:endParaRPr/>
          </a:p>
        </p:txBody>
      </p:sp>
      <p:pic>
        <p:nvPicPr>
          <p:cNvPr id="93" name="Google Shape;93;p14"/>
          <p:cNvPicPr preferRelativeResize="0"/>
          <p:nvPr/>
        </p:nvPicPr>
        <p:blipFill>
          <a:blip r:embed="rId3">
            <a:alphaModFix/>
          </a:blip>
          <a:stretch>
            <a:fillRect/>
          </a:stretch>
        </p:blipFill>
        <p:spPr>
          <a:xfrm>
            <a:off x="283537" y="931803"/>
            <a:ext cx="6755026" cy="4111724"/>
          </a:xfrm>
          <a:prstGeom prst="rect">
            <a:avLst/>
          </a:prstGeom>
          <a:noFill/>
          <a:ln>
            <a:noFill/>
          </a:ln>
        </p:spPr>
      </p:pic>
      <p:sp>
        <p:nvSpPr>
          <p:cNvPr id="94" name="Google Shape;94;p14"/>
          <p:cNvSpPr txBox="1"/>
          <p:nvPr/>
        </p:nvSpPr>
        <p:spPr>
          <a:xfrm>
            <a:off x="6834600" y="3188275"/>
            <a:ext cx="8541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Sample:</a:t>
            </a:r>
            <a:endParaRPr>
              <a:latin typeface="Lato"/>
              <a:ea typeface="Lato"/>
              <a:cs typeface="Lato"/>
              <a:sym typeface="Lato"/>
            </a:endParaRPr>
          </a:p>
        </p:txBody>
      </p:sp>
      <p:pic>
        <p:nvPicPr>
          <p:cNvPr id="95" name="Google Shape;95;p14"/>
          <p:cNvPicPr preferRelativeResize="0"/>
          <p:nvPr/>
        </p:nvPicPr>
        <p:blipFill>
          <a:blip r:embed="rId4">
            <a:alphaModFix/>
          </a:blip>
          <a:stretch>
            <a:fillRect/>
          </a:stretch>
        </p:blipFill>
        <p:spPr>
          <a:xfrm>
            <a:off x="7277694" y="3549366"/>
            <a:ext cx="1100125" cy="823903"/>
          </a:xfrm>
          <a:prstGeom prst="rect">
            <a:avLst/>
          </a:prstGeom>
          <a:noFill/>
          <a:ln>
            <a:noFill/>
          </a:ln>
        </p:spPr>
      </p:pic>
      <p:sp>
        <p:nvSpPr>
          <p:cNvPr id="96" name="Google Shape;96;p14"/>
          <p:cNvSpPr txBox="1"/>
          <p:nvPr/>
        </p:nvSpPr>
        <p:spPr>
          <a:xfrm>
            <a:off x="5512350" y="1721325"/>
            <a:ext cx="3094200" cy="4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All members are private members.</a:t>
            </a:r>
            <a:endParaRPr>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52" name="Google Shape;252;p33"/>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Qidi Xu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53" name="Google Shape;253;p33"/>
          <p:cNvSpPr txBox="1"/>
          <p:nvPr/>
        </p:nvSpPr>
        <p:spPr>
          <a:xfrm>
            <a:off x="729450" y="2150250"/>
            <a:ext cx="43566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MobileRobot class hierarchy structure </a:t>
            </a:r>
            <a:endParaRPr sz="1800">
              <a:latin typeface="Georgia"/>
              <a:ea typeface="Georgia"/>
              <a:cs typeface="Georgia"/>
              <a:sym typeface="Georgia"/>
            </a:endParaRPr>
          </a:p>
        </p:txBody>
      </p:sp>
      <p:sp>
        <p:nvSpPr>
          <p:cNvPr id="254" name="Google Shape;254;p33"/>
          <p:cNvSpPr txBox="1"/>
          <p:nvPr/>
        </p:nvSpPr>
        <p:spPr>
          <a:xfrm>
            <a:off x="729450" y="3072100"/>
            <a:ext cx="7344000" cy="85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5" name="Picture 4">
            <a:extLst>
              <a:ext uri="{FF2B5EF4-FFF2-40B4-BE49-F238E27FC236}">
                <a16:creationId xmlns:a16="http://schemas.microsoft.com/office/drawing/2014/main" id="{5E4B2DB7-07C8-4D87-9D6E-3984BF294C0E}"/>
              </a:ext>
            </a:extLst>
          </p:cNvPr>
          <p:cNvPicPr>
            <a:picLocks noChangeAspect="1"/>
          </p:cNvPicPr>
          <p:nvPr/>
        </p:nvPicPr>
        <p:blipFill>
          <a:blip r:embed="rId3"/>
          <a:stretch>
            <a:fillRect/>
          </a:stretch>
        </p:blipFill>
        <p:spPr>
          <a:xfrm>
            <a:off x="385763" y="2925024"/>
            <a:ext cx="8372474" cy="11509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61" name="Google Shape;261;p34"/>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  </a:t>
            </a:r>
            <a:r>
              <a:rPr lang="en" sz="1200" dirty="0">
                <a:latin typeface="Arial"/>
                <a:ea typeface="Arial"/>
                <a:cs typeface="Arial"/>
                <a:sym typeface="Arial"/>
              </a:rPr>
              <a:t>Qidi Xu</a:t>
            </a:r>
            <a:endParaRPr sz="1200" dirty="0">
              <a:latin typeface="Arial"/>
              <a:ea typeface="Arial"/>
              <a:cs typeface="Arial"/>
              <a:sym typeface="Arial"/>
            </a:endParaRPr>
          </a:p>
          <a:p>
            <a:pPr marL="0" lvl="0" indent="0" algn="l" rtl="0">
              <a:spcBef>
                <a:spcPts val="1600"/>
              </a:spcBef>
              <a:spcAft>
                <a:spcPts val="1600"/>
              </a:spcAft>
              <a:buNone/>
            </a:pPr>
            <a:endParaRPr dirty="0"/>
          </a:p>
        </p:txBody>
      </p:sp>
      <p:sp>
        <p:nvSpPr>
          <p:cNvPr id="262" name="Google Shape;262;p34"/>
          <p:cNvSpPr txBox="1"/>
          <p:nvPr/>
        </p:nvSpPr>
        <p:spPr>
          <a:xfrm>
            <a:off x="5724425" y="1814550"/>
            <a:ext cx="2906400" cy="26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Georgia"/>
                <a:ea typeface="Georgia"/>
                <a:cs typeface="Georgia"/>
                <a:sym typeface="Georgia"/>
              </a:rPr>
              <a:t>Mobile Robot class is defined as shown.</a:t>
            </a:r>
            <a:endParaRPr sz="1800" dirty="0">
              <a:latin typeface="Georgia"/>
              <a:ea typeface="Georgia"/>
              <a:cs typeface="Georgia"/>
              <a:sym typeface="Georgia"/>
            </a:endParaRPr>
          </a:p>
        </p:txBody>
      </p:sp>
      <p:pic>
        <p:nvPicPr>
          <p:cNvPr id="2" name="Picture 1">
            <a:extLst>
              <a:ext uri="{FF2B5EF4-FFF2-40B4-BE49-F238E27FC236}">
                <a16:creationId xmlns:a16="http://schemas.microsoft.com/office/drawing/2014/main" id="{BD18FD40-33D2-4368-A662-79DE9A3820F7}"/>
              </a:ext>
            </a:extLst>
          </p:cNvPr>
          <p:cNvPicPr>
            <a:picLocks noChangeAspect="1"/>
          </p:cNvPicPr>
          <p:nvPr/>
        </p:nvPicPr>
        <p:blipFill>
          <a:blip r:embed="rId3"/>
          <a:stretch>
            <a:fillRect/>
          </a:stretch>
        </p:blipFill>
        <p:spPr>
          <a:xfrm>
            <a:off x="1797629" y="1853850"/>
            <a:ext cx="2774371" cy="2891951"/>
          </a:xfrm>
          <a:prstGeom prst="rect">
            <a:avLst/>
          </a:prstGeom>
        </p:spPr>
      </p:pic>
      <p:sp>
        <p:nvSpPr>
          <p:cNvPr id="7" name="Google Shape;145;p21">
            <a:extLst>
              <a:ext uri="{FF2B5EF4-FFF2-40B4-BE49-F238E27FC236}">
                <a16:creationId xmlns:a16="http://schemas.microsoft.com/office/drawing/2014/main" id="{C6964A6D-A4D5-4504-BACF-0A39A2E04B92}"/>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err="1">
                <a:solidFill>
                  <a:schemeClr val="accent1"/>
                </a:solidFill>
                <a:latin typeface="Times New Roman"/>
                <a:ea typeface="Times New Roman"/>
                <a:cs typeface="Times New Roman"/>
                <a:sym typeface="Times New Roman"/>
              </a:rPr>
              <a:t>MobileRobot</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69" name="Google Shape;269;p35"/>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Qidi Xu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70" name="Google Shape;270;p35"/>
          <p:cNvSpPr txBox="1"/>
          <p:nvPr/>
        </p:nvSpPr>
        <p:spPr>
          <a:xfrm>
            <a:off x="5394784" y="1984200"/>
            <a:ext cx="3364629" cy="26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rgbClr val="FF0000"/>
                </a:solidFill>
                <a:latin typeface="Georgia"/>
                <a:ea typeface="Georgia"/>
                <a:cs typeface="Georgia"/>
                <a:sym typeface="Georgia"/>
              </a:rPr>
              <a:t>WheeledRobot</a:t>
            </a:r>
            <a:r>
              <a:rPr lang="en" sz="1600" dirty="0">
                <a:latin typeface="Georgia"/>
                <a:ea typeface="Georgia"/>
                <a:cs typeface="Georgia"/>
                <a:sym typeface="Georgia"/>
              </a:rPr>
              <a:t> class and </a:t>
            </a:r>
            <a:r>
              <a:rPr lang="en" sz="1600" i="1" dirty="0">
                <a:solidFill>
                  <a:srgbClr val="FF0000"/>
                </a:solidFill>
                <a:latin typeface="Georgia"/>
                <a:sym typeface="Georgia"/>
              </a:rPr>
              <a:t>TrackedRobot</a:t>
            </a:r>
            <a:r>
              <a:rPr lang="en" sz="1600" dirty="0">
                <a:latin typeface="Georgia"/>
                <a:ea typeface="Georgia"/>
                <a:cs typeface="Georgia"/>
                <a:sym typeface="Georgia"/>
              </a:rPr>
              <a:t> class are derived from </a:t>
            </a:r>
            <a:r>
              <a:rPr lang="en" sz="1600" i="1" dirty="0">
                <a:solidFill>
                  <a:srgbClr val="FF0000"/>
                </a:solidFill>
                <a:latin typeface="Georgia"/>
                <a:sym typeface="Georgia"/>
              </a:rPr>
              <a:t>MobileRobot</a:t>
            </a:r>
            <a:r>
              <a:rPr lang="en" sz="1600" dirty="0">
                <a:latin typeface="Georgia"/>
                <a:ea typeface="Georgia"/>
                <a:cs typeface="Georgia"/>
                <a:sym typeface="Georgia"/>
              </a:rPr>
              <a:t>.</a:t>
            </a:r>
          </a:p>
          <a:p>
            <a:pPr marL="0" lvl="0" indent="0" algn="l" rtl="0">
              <a:spcBef>
                <a:spcPts val="0"/>
              </a:spcBef>
              <a:spcAft>
                <a:spcPts val="0"/>
              </a:spcAft>
              <a:buNone/>
            </a:pPr>
            <a:endParaRPr lang="en" sz="1600" dirty="0">
              <a:latin typeface="Georgia"/>
              <a:ea typeface="Georgia"/>
              <a:cs typeface="Georgia"/>
              <a:sym typeface="Georgia"/>
            </a:endParaRPr>
          </a:p>
          <a:p>
            <a:pPr marL="0" lvl="0" indent="0" algn="l" rtl="0">
              <a:spcBef>
                <a:spcPts val="0"/>
              </a:spcBef>
              <a:spcAft>
                <a:spcPts val="0"/>
              </a:spcAft>
              <a:buNone/>
            </a:pPr>
            <a:r>
              <a:rPr lang="en" sz="1600" dirty="0">
                <a:latin typeface="Georgia"/>
                <a:ea typeface="Georgia"/>
                <a:cs typeface="Georgia"/>
                <a:sym typeface="Georgia"/>
              </a:rPr>
              <a:t>Both of them will contain the </a:t>
            </a:r>
            <a:r>
              <a:rPr lang="en" sz="1600" i="1" dirty="0">
                <a:solidFill>
                  <a:srgbClr val="FF0000"/>
                </a:solidFill>
                <a:latin typeface="Georgia"/>
                <a:sym typeface="Georgia"/>
              </a:rPr>
              <a:t>HandleInput</a:t>
            </a:r>
            <a:r>
              <a:rPr lang="en" sz="1600" dirty="0">
                <a:latin typeface="Georgia"/>
                <a:ea typeface="Georgia"/>
                <a:cs typeface="Georgia"/>
                <a:sym typeface="Georgia"/>
              </a:rPr>
              <a:t> method and </a:t>
            </a:r>
            <a:r>
              <a:rPr lang="en" sz="1600" i="1" dirty="0">
                <a:solidFill>
                  <a:srgbClr val="FF0000"/>
                </a:solidFill>
                <a:latin typeface="Georgia"/>
                <a:sym typeface="Georgia"/>
              </a:rPr>
              <a:t>RobotStack_</a:t>
            </a:r>
            <a:r>
              <a:rPr lang="en" sz="1600" dirty="0">
                <a:latin typeface="Georgia"/>
                <a:ea typeface="Georgia"/>
                <a:cs typeface="Georgia"/>
                <a:sym typeface="Georgia"/>
              </a:rPr>
              <a:t> member from </a:t>
            </a:r>
            <a:r>
              <a:rPr lang="en" sz="1600" i="1" dirty="0">
                <a:solidFill>
                  <a:srgbClr val="FF0000"/>
                </a:solidFill>
                <a:latin typeface="Georgia"/>
                <a:sym typeface="Georgia"/>
              </a:rPr>
              <a:t>MobileRobot</a:t>
            </a:r>
            <a:r>
              <a:rPr lang="en" sz="1600" dirty="0">
                <a:latin typeface="Georgia"/>
                <a:ea typeface="Georgia"/>
                <a:cs typeface="Georgia"/>
                <a:sym typeface="Georgia"/>
              </a:rPr>
              <a:t> class</a:t>
            </a:r>
            <a:endParaRPr sz="1600" dirty="0">
              <a:latin typeface="Georgia"/>
              <a:ea typeface="Georgia"/>
              <a:cs typeface="Georgia"/>
              <a:sym typeface="Georgia"/>
            </a:endParaRPr>
          </a:p>
        </p:txBody>
      </p:sp>
      <p:pic>
        <p:nvPicPr>
          <p:cNvPr id="3" name="Picture 2">
            <a:extLst>
              <a:ext uri="{FF2B5EF4-FFF2-40B4-BE49-F238E27FC236}">
                <a16:creationId xmlns:a16="http://schemas.microsoft.com/office/drawing/2014/main" id="{E16D10F5-9381-400B-B2A5-B16CD78E5A45}"/>
              </a:ext>
            </a:extLst>
          </p:cNvPr>
          <p:cNvPicPr>
            <a:picLocks noChangeAspect="1"/>
          </p:cNvPicPr>
          <p:nvPr/>
        </p:nvPicPr>
        <p:blipFill>
          <a:blip r:embed="rId3"/>
          <a:stretch>
            <a:fillRect/>
          </a:stretch>
        </p:blipFill>
        <p:spPr>
          <a:xfrm>
            <a:off x="1250883" y="1984200"/>
            <a:ext cx="3321117" cy="283245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77" name="Google Shape;277;p36"/>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Hongyang Jiang</a:t>
            </a:r>
            <a:endParaRPr sz="1200">
              <a:latin typeface="Arial"/>
              <a:ea typeface="Arial"/>
              <a:cs typeface="Arial"/>
              <a:sym typeface="Arial"/>
            </a:endParaRPr>
          </a:p>
          <a:p>
            <a:pPr marL="0" lvl="0" indent="0" algn="l" rtl="0">
              <a:spcBef>
                <a:spcPts val="1600"/>
              </a:spcBef>
              <a:spcAft>
                <a:spcPts val="1600"/>
              </a:spcAft>
              <a:buNone/>
            </a:pPr>
            <a:endParaRPr/>
          </a:p>
        </p:txBody>
      </p:sp>
      <p:pic>
        <p:nvPicPr>
          <p:cNvPr id="280" name="Google Shape;280;p36"/>
          <p:cNvPicPr preferRelativeResize="0"/>
          <p:nvPr/>
        </p:nvPicPr>
        <p:blipFill>
          <a:blip r:embed="rId3">
            <a:alphaModFix/>
          </a:blip>
          <a:stretch>
            <a:fillRect/>
          </a:stretch>
        </p:blipFill>
        <p:spPr>
          <a:xfrm>
            <a:off x="1345462" y="1959750"/>
            <a:ext cx="6453075" cy="2873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86" name="Google Shape;286;p37"/>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Hongyang Jiang</a:t>
            </a:r>
            <a:endParaRPr sz="1200">
              <a:latin typeface="Arial"/>
              <a:ea typeface="Arial"/>
              <a:cs typeface="Arial"/>
              <a:sym typeface="Arial"/>
            </a:endParaRPr>
          </a:p>
          <a:p>
            <a:pPr marL="0" lvl="0" indent="0" algn="l" rtl="0">
              <a:spcBef>
                <a:spcPts val="1600"/>
              </a:spcBef>
              <a:spcAft>
                <a:spcPts val="1600"/>
              </a:spcAft>
              <a:buNone/>
            </a:pPr>
            <a:endParaRPr/>
          </a:p>
        </p:txBody>
      </p:sp>
      <p:sp>
        <p:nvSpPr>
          <p:cNvPr id="287" name="Google Shape;287;p37"/>
          <p:cNvSpPr txBox="1"/>
          <p:nvPr/>
        </p:nvSpPr>
        <p:spPr>
          <a:xfrm>
            <a:off x="5402956" y="1984201"/>
            <a:ext cx="2906400" cy="10590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eorgia"/>
                <a:ea typeface="Georgia"/>
                <a:cs typeface="Georgia"/>
                <a:sym typeface="Georgia"/>
              </a:rPr>
              <a:t>RobotState only contain</a:t>
            </a:r>
            <a:r>
              <a:rPr lang="en-US" dirty="0">
                <a:latin typeface="Georgia"/>
                <a:ea typeface="Georgia"/>
                <a:cs typeface="Georgia"/>
                <a:sym typeface="Georgia"/>
              </a:rPr>
              <a:t>s</a:t>
            </a:r>
            <a:r>
              <a:rPr lang="en" dirty="0">
                <a:latin typeface="Georgia"/>
                <a:ea typeface="Georgia"/>
                <a:cs typeface="Georgia"/>
                <a:sym typeface="Georgia"/>
              </a:rPr>
              <a:t> one private member </a:t>
            </a:r>
            <a:r>
              <a:rPr lang="en" i="1" dirty="0">
                <a:solidFill>
                  <a:srgbClr val="FF0000"/>
                </a:solidFill>
                <a:latin typeface="Georgia"/>
                <a:ea typeface="Georgia"/>
                <a:cs typeface="Georgia"/>
                <a:sym typeface="Georgia"/>
              </a:rPr>
              <a:t>name_ </a:t>
            </a:r>
            <a:r>
              <a:rPr lang="en" dirty="0">
                <a:latin typeface="Georgia"/>
                <a:ea typeface="Georgia"/>
                <a:cs typeface="Georgia"/>
                <a:sym typeface="Georgia"/>
              </a:rPr>
              <a:t>which will be accessed through public method </a:t>
            </a:r>
            <a:r>
              <a:rPr lang="en" i="1" dirty="0">
                <a:solidFill>
                  <a:srgbClr val="FF0000"/>
                </a:solidFill>
                <a:latin typeface="Georgia"/>
                <a:ea typeface="Georgia"/>
                <a:cs typeface="Georgia"/>
                <a:sym typeface="Georgia"/>
              </a:rPr>
              <a:t>get_name</a:t>
            </a:r>
            <a:endParaRPr i="1" dirty="0">
              <a:solidFill>
                <a:srgbClr val="FF0000"/>
              </a:solidFill>
              <a:latin typeface="Georgia"/>
              <a:ea typeface="Georgia"/>
              <a:cs typeface="Georgia"/>
              <a:sym typeface="Georgia"/>
            </a:endParaRPr>
          </a:p>
        </p:txBody>
      </p:sp>
      <p:pic>
        <p:nvPicPr>
          <p:cNvPr id="5" name="Picture 4">
            <a:extLst>
              <a:ext uri="{FF2B5EF4-FFF2-40B4-BE49-F238E27FC236}">
                <a16:creationId xmlns:a16="http://schemas.microsoft.com/office/drawing/2014/main" id="{BFC2D47F-4E93-47A8-96D4-F77CF1AC1FB8}"/>
              </a:ext>
            </a:extLst>
          </p:cNvPr>
          <p:cNvPicPr>
            <a:picLocks noChangeAspect="1"/>
          </p:cNvPicPr>
          <p:nvPr/>
        </p:nvPicPr>
        <p:blipFill>
          <a:blip r:embed="rId3"/>
          <a:stretch>
            <a:fillRect/>
          </a:stretch>
        </p:blipFill>
        <p:spPr>
          <a:xfrm>
            <a:off x="1266392" y="1853850"/>
            <a:ext cx="3817434" cy="3118201"/>
          </a:xfrm>
          <a:prstGeom prst="rect">
            <a:avLst/>
          </a:prstGeom>
        </p:spPr>
      </p:pic>
      <p:sp>
        <p:nvSpPr>
          <p:cNvPr id="10" name="Google Shape;145;p21">
            <a:extLst>
              <a:ext uri="{FF2B5EF4-FFF2-40B4-BE49-F238E27FC236}">
                <a16:creationId xmlns:a16="http://schemas.microsoft.com/office/drawing/2014/main" id="{EAE38D19-362A-4F90-BDF5-270375D85CE8}"/>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err="1">
                <a:solidFill>
                  <a:schemeClr val="accent1"/>
                </a:solidFill>
                <a:latin typeface="Times New Roman"/>
                <a:ea typeface="Times New Roman"/>
                <a:cs typeface="Times New Roman"/>
                <a:sym typeface="Times New Roman"/>
              </a:rPr>
              <a:t>RobotState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294" name="Google Shape;294;p38"/>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  </a:t>
            </a:r>
            <a:r>
              <a:rPr lang="en" sz="1200" dirty="0">
                <a:latin typeface="Arial"/>
                <a:ea typeface="Arial"/>
                <a:cs typeface="Arial"/>
                <a:sym typeface="Arial"/>
              </a:rPr>
              <a:t>Hongyang Jiang</a:t>
            </a:r>
            <a:endParaRPr sz="1200" dirty="0">
              <a:latin typeface="Arial"/>
              <a:ea typeface="Arial"/>
              <a:cs typeface="Arial"/>
              <a:sym typeface="Arial"/>
            </a:endParaRPr>
          </a:p>
          <a:p>
            <a:pPr marL="0" lvl="0" indent="0" algn="l" rtl="0">
              <a:spcBef>
                <a:spcPts val="1600"/>
              </a:spcBef>
              <a:spcAft>
                <a:spcPts val="1600"/>
              </a:spcAft>
              <a:buNone/>
            </a:pPr>
            <a:endParaRPr dirty="0"/>
          </a:p>
        </p:txBody>
      </p:sp>
      <p:sp>
        <p:nvSpPr>
          <p:cNvPr id="295" name="Google Shape;295;p38"/>
          <p:cNvSpPr txBox="1"/>
          <p:nvPr/>
        </p:nvSpPr>
        <p:spPr>
          <a:xfrm>
            <a:off x="5724425" y="1814550"/>
            <a:ext cx="2906400" cy="26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Georgia"/>
                <a:ea typeface="Georgia"/>
                <a:cs typeface="Georgia"/>
                <a:sym typeface="Georgia"/>
              </a:rPr>
              <a:t>Other class</a:t>
            </a:r>
            <a:r>
              <a:rPr lang="en-US" sz="1600" dirty="0">
                <a:latin typeface="Georgia"/>
                <a:ea typeface="Georgia"/>
                <a:cs typeface="Georgia"/>
                <a:sym typeface="Georgia"/>
              </a:rPr>
              <a:t>es</a:t>
            </a:r>
            <a:r>
              <a:rPr lang="en" sz="1600" dirty="0">
                <a:latin typeface="Georgia"/>
                <a:ea typeface="Georgia"/>
                <a:cs typeface="Georgia"/>
                <a:sym typeface="Georgia"/>
              </a:rPr>
              <a:t> such as </a:t>
            </a:r>
            <a:r>
              <a:rPr lang="en" sz="1600" i="1" dirty="0">
                <a:solidFill>
                  <a:srgbClr val="FF0000"/>
                </a:solidFill>
                <a:latin typeface="Georgia"/>
                <a:ea typeface="Georgia"/>
                <a:cs typeface="Georgia"/>
                <a:sym typeface="Georgia"/>
              </a:rPr>
              <a:t>UpState</a:t>
            </a:r>
            <a:r>
              <a:rPr lang="en" sz="1600" dirty="0">
                <a:latin typeface="Georgia"/>
                <a:ea typeface="Georgia"/>
                <a:cs typeface="Georgia"/>
                <a:sym typeface="Georgia"/>
              </a:rPr>
              <a:t>, </a:t>
            </a:r>
            <a:r>
              <a:rPr lang="en" sz="1600" i="1" dirty="0">
                <a:solidFill>
                  <a:srgbClr val="FF0000"/>
                </a:solidFill>
                <a:latin typeface="Georgia"/>
                <a:ea typeface="Georgia"/>
                <a:cs typeface="Georgia"/>
                <a:sym typeface="Georgia"/>
              </a:rPr>
              <a:t>DownState</a:t>
            </a:r>
            <a:r>
              <a:rPr lang="en" sz="1600" dirty="0">
                <a:latin typeface="Georgia"/>
                <a:ea typeface="Georgia"/>
                <a:cs typeface="Georgia"/>
                <a:sym typeface="Georgia"/>
              </a:rPr>
              <a:t>, </a:t>
            </a:r>
            <a:r>
              <a:rPr lang="en" sz="1600" i="1" dirty="0">
                <a:solidFill>
                  <a:srgbClr val="FF0000"/>
                </a:solidFill>
                <a:latin typeface="Georgia"/>
                <a:ea typeface="Georgia"/>
                <a:cs typeface="Georgia"/>
                <a:sym typeface="Georgia"/>
              </a:rPr>
              <a:t>LeftState</a:t>
            </a:r>
            <a:r>
              <a:rPr lang="en" sz="1600" dirty="0">
                <a:latin typeface="Georgia"/>
                <a:ea typeface="Georgia"/>
                <a:cs typeface="Georgia"/>
                <a:sym typeface="Georgia"/>
              </a:rPr>
              <a:t> and </a:t>
            </a:r>
            <a:r>
              <a:rPr lang="en" sz="1600" i="1" dirty="0">
                <a:solidFill>
                  <a:srgbClr val="FF0000"/>
                </a:solidFill>
                <a:latin typeface="Georgia"/>
                <a:ea typeface="Georgia"/>
                <a:cs typeface="Georgia"/>
                <a:sym typeface="Georgia"/>
              </a:rPr>
              <a:t>RightState</a:t>
            </a:r>
            <a:r>
              <a:rPr lang="en" sz="1600" dirty="0">
                <a:latin typeface="Georgia"/>
                <a:ea typeface="Georgia"/>
                <a:cs typeface="Georgia"/>
                <a:sym typeface="Georgia"/>
              </a:rPr>
              <a:t> are derived from </a:t>
            </a:r>
            <a:r>
              <a:rPr lang="en-US" sz="1600" dirty="0">
                <a:latin typeface="Georgia"/>
                <a:ea typeface="Georgia"/>
                <a:cs typeface="Georgia"/>
                <a:sym typeface="Georgia"/>
              </a:rPr>
              <a:t>base </a:t>
            </a:r>
            <a:r>
              <a:rPr lang="en" sz="1600" dirty="0">
                <a:latin typeface="Georgia"/>
                <a:ea typeface="Georgia"/>
                <a:cs typeface="Georgia"/>
                <a:sym typeface="Georgia"/>
              </a:rPr>
              <a:t>class </a:t>
            </a:r>
            <a:r>
              <a:rPr lang="en" sz="1600" i="1" dirty="0">
                <a:solidFill>
                  <a:srgbClr val="FF0000"/>
                </a:solidFill>
                <a:latin typeface="Georgia"/>
                <a:ea typeface="Georgia"/>
                <a:cs typeface="Georgia"/>
                <a:sym typeface="Georgia"/>
              </a:rPr>
              <a:t>RobotState</a:t>
            </a:r>
            <a:r>
              <a:rPr lang="en" sz="1600" dirty="0">
                <a:latin typeface="Georgia"/>
                <a:ea typeface="Georgia"/>
                <a:cs typeface="Georgia"/>
                <a:sym typeface="Georgia"/>
              </a:rPr>
              <a:t>. </a:t>
            </a:r>
            <a:endParaRPr sz="1600" dirty="0">
              <a:latin typeface="Georgia"/>
              <a:ea typeface="Georgia"/>
              <a:cs typeface="Georgia"/>
              <a:sym typeface="Georgia"/>
            </a:endParaRPr>
          </a:p>
        </p:txBody>
      </p:sp>
      <p:pic>
        <p:nvPicPr>
          <p:cNvPr id="3" name="Picture 2">
            <a:extLst>
              <a:ext uri="{FF2B5EF4-FFF2-40B4-BE49-F238E27FC236}">
                <a16:creationId xmlns:a16="http://schemas.microsoft.com/office/drawing/2014/main" id="{A7FED590-5096-4528-84D9-594026B9687A}"/>
              </a:ext>
            </a:extLst>
          </p:cNvPr>
          <p:cNvPicPr>
            <a:picLocks noChangeAspect="1"/>
          </p:cNvPicPr>
          <p:nvPr/>
        </p:nvPicPr>
        <p:blipFill>
          <a:blip r:embed="rId3"/>
          <a:stretch>
            <a:fillRect/>
          </a:stretch>
        </p:blipFill>
        <p:spPr>
          <a:xfrm>
            <a:off x="1090435" y="1853850"/>
            <a:ext cx="4273006" cy="2893219"/>
          </a:xfrm>
          <a:prstGeom prst="rect">
            <a:avLst/>
          </a:prstGeom>
        </p:spPr>
      </p:pic>
      <p:sp>
        <p:nvSpPr>
          <p:cNvPr id="8" name="Google Shape;145;p21">
            <a:extLst>
              <a:ext uri="{FF2B5EF4-FFF2-40B4-BE49-F238E27FC236}">
                <a16:creationId xmlns:a16="http://schemas.microsoft.com/office/drawing/2014/main" id="{C30CDC7D-F26A-4138-A881-EB90A1695278}"/>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err="1">
                <a:solidFill>
                  <a:schemeClr val="accent1"/>
                </a:solidFill>
                <a:latin typeface="Times New Roman"/>
                <a:ea typeface="Times New Roman"/>
                <a:cs typeface="Times New Roman"/>
                <a:sym typeface="Times New Roman"/>
              </a:rPr>
              <a:t>UpState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302" name="Google Shape;302;p39"/>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  </a:t>
            </a:r>
            <a:r>
              <a:rPr lang="en" sz="1200" dirty="0">
                <a:latin typeface="Arial"/>
                <a:ea typeface="Arial"/>
                <a:cs typeface="Arial"/>
                <a:sym typeface="Arial"/>
              </a:rPr>
              <a:t>Hongyang Jiang</a:t>
            </a:r>
            <a:endParaRPr sz="1200" dirty="0">
              <a:latin typeface="Arial"/>
              <a:ea typeface="Arial"/>
              <a:cs typeface="Arial"/>
              <a:sym typeface="Arial"/>
            </a:endParaRPr>
          </a:p>
          <a:p>
            <a:pPr marL="0" lvl="0" indent="0" algn="l" rtl="0">
              <a:spcBef>
                <a:spcPts val="1600"/>
              </a:spcBef>
              <a:spcAft>
                <a:spcPts val="1600"/>
              </a:spcAft>
              <a:buNone/>
            </a:pPr>
            <a:endParaRPr dirty="0"/>
          </a:p>
        </p:txBody>
      </p:sp>
      <p:sp>
        <p:nvSpPr>
          <p:cNvPr id="303" name="Google Shape;303;p39"/>
          <p:cNvSpPr txBox="1"/>
          <p:nvPr/>
        </p:nvSpPr>
        <p:spPr>
          <a:xfrm>
            <a:off x="5724425" y="2278893"/>
            <a:ext cx="2906400" cy="19787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eorgia"/>
                <a:ea typeface="Georgia"/>
                <a:cs typeface="Georgia"/>
                <a:sym typeface="Georgia"/>
              </a:rPr>
              <a:t>The </a:t>
            </a:r>
            <a:r>
              <a:rPr lang="en" i="1" dirty="0">
                <a:solidFill>
                  <a:srgbClr val="FF0000"/>
                </a:solidFill>
                <a:latin typeface="Georgia"/>
                <a:ea typeface="Georgia"/>
                <a:cs typeface="Georgia"/>
                <a:sym typeface="Georgia"/>
              </a:rPr>
              <a:t>HandleInput</a:t>
            </a:r>
            <a:r>
              <a:rPr lang="en" dirty="0">
                <a:latin typeface="Georgia"/>
                <a:ea typeface="Georgia"/>
                <a:cs typeface="Georgia"/>
                <a:sym typeface="Georgia"/>
              </a:rPr>
              <a:t> member </a:t>
            </a:r>
            <a:r>
              <a:rPr lang="en-US" dirty="0">
                <a:latin typeface="Georgia"/>
                <a:ea typeface="Georgia"/>
                <a:cs typeface="Georgia"/>
                <a:sym typeface="Georgia"/>
              </a:rPr>
              <a:t>function </a:t>
            </a:r>
            <a:r>
              <a:rPr lang="en" dirty="0">
                <a:latin typeface="Georgia"/>
                <a:ea typeface="Georgia"/>
                <a:cs typeface="Georgia"/>
                <a:sym typeface="Georgia"/>
              </a:rPr>
              <a:t>of each derived class will govern the next step of robot based on the current state. </a:t>
            </a:r>
          </a:p>
          <a:p>
            <a:pPr marL="0" lvl="0" indent="0" algn="l" rtl="0">
              <a:spcBef>
                <a:spcPts val="0"/>
              </a:spcBef>
              <a:spcAft>
                <a:spcPts val="0"/>
              </a:spcAft>
              <a:buNone/>
            </a:pPr>
            <a:endParaRPr lang="en" dirty="0">
              <a:latin typeface="Georgia"/>
              <a:ea typeface="Georgia"/>
              <a:cs typeface="Georgia"/>
              <a:sym typeface="Georgia"/>
            </a:endParaRPr>
          </a:p>
          <a:p>
            <a:pPr marL="0" lvl="0" indent="0" algn="l" rtl="0">
              <a:spcBef>
                <a:spcPts val="0"/>
              </a:spcBef>
              <a:spcAft>
                <a:spcPts val="0"/>
              </a:spcAft>
              <a:buNone/>
            </a:pPr>
            <a:r>
              <a:rPr lang="en" dirty="0">
                <a:latin typeface="Georgia"/>
                <a:ea typeface="Georgia"/>
                <a:cs typeface="Georgia"/>
                <a:sym typeface="Georgia"/>
              </a:rPr>
              <a:t>For example, if the current state is </a:t>
            </a:r>
            <a:r>
              <a:rPr lang="en" i="1" dirty="0">
                <a:solidFill>
                  <a:srgbClr val="FF0000"/>
                </a:solidFill>
                <a:latin typeface="Georgia"/>
                <a:ea typeface="Georgia"/>
                <a:cs typeface="Georgia"/>
                <a:sym typeface="Georgia"/>
              </a:rPr>
              <a:t>Up</a:t>
            </a:r>
            <a:r>
              <a:rPr lang="en" dirty="0">
                <a:latin typeface="Georgia"/>
                <a:ea typeface="Georgia"/>
                <a:cs typeface="Georgia"/>
                <a:sym typeface="Georgia"/>
              </a:rPr>
              <a:t>, then the next state won’t be </a:t>
            </a:r>
            <a:r>
              <a:rPr lang="en" i="1" dirty="0">
                <a:solidFill>
                  <a:srgbClr val="FF0000"/>
                </a:solidFill>
                <a:latin typeface="Georgia"/>
                <a:ea typeface="Georgia"/>
                <a:cs typeface="Georgia"/>
                <a:sym typeface="Georgia"/>
              </a:rPr>
              <a:t>Down</a:t>
            </a:r>
            <a:r>
              <a:rPr lang="en" dirty="0">
                <a:latin typeface="Georgia"/>
                <a:ea typeface="Georgia"/>
                <a:cs typeface="Georgia"/>
                <a:sym typeface="Georgia"/>
              </a:rPr>
              <a:t>. </a:t>
            </a:r>
            <a:endParaRPr dirty="0">
              <a:latin typeface="Georgia"/>
              <a:ea typeface="Georgia"/>
              <a:cs typeface="Georgia"/>
              <a:sym typeface="Georgia"/>
            </a:endParaRPr>
          </a:p>
        </p:txBody>
      </p:sp>
      <p:pic>
        <p:nvPicPr>
          <p:cNvPr id="3" name="Picture 2">
            <a:extLst>
              <a:ext uri="{FF2B5EF4-FFF2-40B4-BE49-F238E27FC236}">
                <a16:creationId xmlns:a16="http://schemas.microsoft.com/office/drawing/2014/main" id="{AB5EDA4B-492A-4625-8FAA-567AAE7F93A1}"/>
              </a:ext>
            </a:extLst>
          </p:cNvPr>
          <p:cNvPicPr>
            <a:picLocks noChangeAspect="1"/>
          </p:cNvPicPr>
          <p:nvPr/>
        </p:nvPicPr>
        <p:blipFill>
          <a:blip r:embed="rId3"/>
          <a:stretch>
            <a:fillRect/>
          </a:stretch>
        </p:blipFill>
        <p:spPr>
          <a:xfrm>
            <a:off x="1206033" y="1853850"/>
            <a:ext cx="3955011" cy="3021806"/>
          </a:xfrm>
          <a:prstGeom prst="rect">
            <a:avLst/>
          </a:prstGeom>
        </p:spPr>
      </p:pic>
      <p:sp>
        <p:nvSpPr>
          <p:cNvPr id="8" name="Google Shape;145;p21">
            <a:extLst>
              <a:ext uri="{FF2B5EF4-FFF2-40B4-BE49-F238E27FC236}">
                <a16:creationId xmlns:a16="http://schemas.microsoft.com/office/drawing/2014/main" id="{DF88BE63-F530-4E45-AE5D-DDFA8E440412}"/>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err="1">
                <a:solidFill>
                  <a:schemeClr val="accent1"/>
                </a:solidFill>
                <a:latin typeface="Times New Roman"/>
                <a:ea typeface="Times New Roman"/>
                <a:cs typeface="Times New Roman"/>
                <a:sym typeface="Times New Roman"/>
              </a:rPr>
              <a:t>MobileRobot_FSM</a:t>
            </a:r>
            <a:r>
              <a:rPr lang="en" sz="1200" b="1" u="sng" dirty="0">
                <a:solidFill>
                  <a:schemeClr val="accent1"/>
                </a:solidFill>
                <a:latin typeface="Times New Roman"/>
                <a:ea typeface="Times New Roman"/>
                <a:cs typeface="Times New Roman"/>
                <a:sym typeface="Times New Roman"/>
              </a:rPr>
              <a:t>.</a:t>
            </a:r>
            <a:r>
              <a:rPr lang="en-US" sz="1200" b="1" u="sng" dirty="0" err="1">
                <a:solidFill>
                  <a:schemeClr val="accent1"/>
                </a:solidFill>
                <a:latin typeface="Times New Roman"/>
                <a:ea typeface="Times New Roman"/>
                <a:cs typeface="Times New Roman"/>
                <a:sym typeface="Times New Roman"/>
              </a:rPr>
              <a:t>cpp</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Robot and FSM classes</a:t>
            </a:r>
            <a:endParaRPr/>
          </a:p>
        </p:txBody>
      </p:sp>
      <p:sp>
        <p:nvSpPr>
          <p:cNvPr id="310" name="Google Shape;310;p40"/>
          <p:cNvSpPr txBox="1">
            <a:spLocks noGrp="1"/>
          </p:cNvSpPr>
          <p:nvPr>
            <p:ph type="body" idx="1"/>
          </p:nvPr>
        </p:nvSpPr>
        <p:spPr>
          <a:xfrm>
            <a:off x="6172925" y="55525"/>
            <a:ext cx="29064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Hongyang Jiang</a:t>
            </a:r>
            <a:endParaRPr sz="1200">
              <a:latin typeface="Arial"/>
              <a:ea typeface="Arial"/>
              <a:cs typeface="Arial"/>
              <a:sym typeface="Arial"/>
            </a:endParaRPr>
          </a:p>
          <a:p>
            <a:pPr marL="0" lvl="0" indent="0" algn="l" rtl="0">
              <a:spcBef>
                <a:spcPts val="1600"/>
              </a:spcBef>
              <a:spcAft>
                <a:spcPts val="1600"/>
              </a:spcAft>
              <a:buNone/>
            </a:pPr>
            <a:endParaRPr/>
          </a:p>
        </p:txBody>
      </p:sp>
      <p:sp>
        <p:nvSpPr>
          <p:cNvPr id="311" name="Google Shape;311;p40"/>
          <p:cNvSpPr txBox="1"/>
          <p:nvPr/>
        </p:nvSpPr>
        <p:spPr>
          <a:xfrm>
            <a:off x="5724425" y="1814550"/>
            <a:ext cx="2906400" cy="139299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eorgia"/>
                <a:ea typeface="Georgia"/>
                <a:cs typeface="Georgia"/>
                <a:sym typeface="Georgia"/>
              </a:rPr>
              <a:t>However, since we employed </a:t>
            </a:r>
            <a:r>
              <a:rPr lang="en-US" dirty="0">
                <a:latin typeface="Georgia"/>
                <a:ea typeface="Georgia"/>
                <a:cs typeface="Georgia"/>
                <a:sym typeface="Georgia"/>
              </a:rPr>
              <a:t>the </a:t>
            </a:r>
            <a:r>
              <a:rPr lang="en" dirty="0">
                <a:latin typeface="Georgia"/>
                <a:ea typeface="Georgia"/>
                <a:cs typeface="Georgia"/>
                <a:sym typeface="Georgia"/>
              </a:rPr>
              <a:t>A* algorithm for navigation, we knew the robot won’t turn around.</a:t>
            </a:r>
          </a:p>
          <a:p>
            <a:pPr marL="0" lvl="0" indent="0" algn="l" rtl="0">
              <a:spcBef>
                <a:spcPts val="0"/>
              </a:spcBef>
              <a:spcAft>
                <a:spcPts val="0"/>
              </a:spcAft>
              <a:buNone/>
            </a:pPr>
            <a:endParaRPr lang="en" dirty="0">
              <a:latin typeface="Georgia"/>
              <a:ea typeface="Georgia"/>
              <a:cs typeface="Georgia"/>
              <a:sym typeface="Georgia"/>
            </a:endParaRPr>
          </a:p>
          <a:p>
            <a:pPr marL="0" lvl="0" indent="0" algn="l" rtl="0">
              <a:spcBef>
                <a:spcPts val="0"/>
              </a:spcBef>
              <a:spcAft>
                <a:spcPts val="0"/>
              </a:spcAft>
              <a:buNone/>
            </a:pPr>
            <a:r>
              <a:rPr lang="en" dirty="0">
                <a:latin typeface="Georgia"/>
                <a:ea typeface="Georgia"/>
                <a:cs typeface="Georgia"/>
                <a:sym typeface="Georgia"/>
              </a:rPr>
              <a:t>Thus we defined the method as such.</a:t>
            </a:r>
            <a:endParaRPr dirty="0">
              <a:latin typeface="Georgia"/>
              <a:ea typeface="Georgia"/>
              <a:cs typeface="Georgia"/>
              <a:sym typeface="Georgia"/>
            </a:endParaRPr>
          </a:p>
        </p:txBody>
      </p:sp>
      <p:pic>
        <p:nvPicPr>
          <p:cNvPr id="7" name="Picture 6">
            <a:extLst>
              <a:ext uri="{FF2B5EF4-FFF2-40B4-BE49-F238E27FC236}">
                <a16:creationId xmlns:a16="http://schemas.microsoft.com/office/drawing/2014/main" id="{B6AE6D95-CF8C-4E89-A45A-22F8B19338C2}"/>
              </a:ext>
            </a:extLst>
          </p:cNvPr>
          <p:cNvPicPr>
            <a:picLocks noChangeAspect="1"/>
          </p:cNvPicPr>
          <p:nvPr/>
        </p:nvPicPr>
        <p:blipFill>
          <a:blip r:embed="rId3"/>
          <a:stretch>
            <a:fillRect/>
          </a:stretch>
        </p:blipFill>
        <p:spPr>
          <a:xfrm>
            <a:off x="1206033" y="1853850"/>
            <a:ext cx="3955011" cy="3021806"/>
          </a:xfrm>
          <a:prstGeom prst="rect">
            <a:avLst/>
          </a:prstGeom>
        </p:spPr>
      </p:pic>
      <p:sp>
        <p:nvSpPr>
          <p:cNvPr id="8" name="Google Shape;145;p21">
            <a:extLst>
              <a:ext uri="{FF2B5EF4-FFF2-40B4-BE49-F238E27FC236}">
                <a16:creationId xmlns:a16="http://schemas.microsoft.com/office/drawing/2014/main" id="{AB5EBBEE-997D-4451-ADA6-104181B24AD8}"/>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err="1">
                <a:solidFill>
                  <a:schemeClr val="accent1"/>
                </a:solidFill>
                <a:latin typeface="Times New Roman"/>
                <a:ea typeface="Times New Roman"/>
                <a:cs typeface="Times New Roman"/>
                <a:sym typeface="Times New Roman"/>
              </a:rPr>
              <a:t>MobileRobot_FSM</a:t>
            </a:r>
            <a:r>
              <a:rPr lang="en" sz="1200" b="1" u="sng" dirty="0">
                <a:solidFill>
                  <a:schemeClr val="accent1"/>
                </a:solidFill>
                <a:latin typeface="Times New Roman"/>
                <a:ea typeface="Times New Roman"/>
                <a:cs typeface="Times New Roman"/>
                <a:sym typeface="Times New Roman"/>
              </a:rPr>
              <a:t>.</a:t>
            </a:r>
            <a:r>
              <a:rPr lang="en-US" sz="1200" b="1" u="sng" dirty="0" err="1">
                <a:solidFill>
                  <a:schemeClr val="accent1"/>
                </a:solidFill>
                <a:latin typeface="Times New Roman"/>
                <a:ea typeface="Times New Roman"/>
                <a:cs typeface="Times New Roman"/>
                <a:sym typeface="Times New Roman"/>
              </a:rPr>
              <a:t>cpp</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Qidi Xu, Hongyang Jiang</a:t>
            </a:r>
            <a:endParaRPr sz="1200">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18" name="Google Shape;318;p41"/>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MobileRobot_FSM.h</a:t>
            </a:r>
            <a:endParaRPr sz="1200" b="1" u="sng">
              <a:solidFill>
                <a:schemeClr val="accent1"/>
              </a:solidFill>
              <a:latin typeface="Times New Roman"/>
              <a:ea typeface="Times New Roman"/>
              <a:cs typeface="Times New Roman"/>
              <a:sym typeface="Times New Roman"/>
            </a:endParaRPr>
          </a:p>
        </p:txBody>
      </p:sp>
      <p:sp>
        <p:nvSpPr>
          <p:cNvPr id="319" name="Google Shape;319;p41"/>
          <p:cNvSpPr txBox="1"/>
          <p:nvPr/>
        </p:nvSpPr>
        <p:spPr>
          <a:xfrm>
            <a:off x="267200" y="683875"/>
            <a:ext cx="28272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Handle Input Structure</a:t>
            </a:r>
            <a:endParaRPr sz="1800">
              <a:latin typeface="Georgia"/>
              <a:ea typeface="Georgia"/>
              <a:cs typeface="Georgia"/>
              <a:sym typeface="Georgia"/>
            </a:endParaRPr>
          </a:p>
        </p:txBody>
      </p:sp>
      <p:pic>
        <p:nvPicPr>
          <p:cNvPr id="320" name="Google Shape;320;p41"/>
          <p:cNvPicPr preferRelativeResize="0"/>
          <p:nvPr/>
        </p:nvPicPr>
        <p:blipFill>
          <a:blip r:embed="rId3">
            <a:alphaModFix/>
          </a:blip>
          <a:stretch>
            <a:fillRect/>
          </a:stretch>
        </p:blipFill>
        <p:spPr>
          <a:xfrm>
            <a:off x="1888750" y="683875"/>
            <a:ext cx="6180702" cy="4014676"/>
          </a:xfrm>
          <a:prstGeom prst="rect">
            <a:avLst/>
          </a:prstGeom>
          <a:noFill/>
          <a:ln>
            <a:noFill/>
          </a:ln>
        </p:spPr>
      </p:pic>
      <p:sp>
        <p:nvSpPr>
          <p:cNvPr id="321" name="Google Shape;321;p41"/>
          <p:cNvSpPr txBox="1"/>
          <p:nvPr/>
        </p:nvSpPr>
        <p:spPr>
          <a:xfrm>
            <a:off x="450825" y="2807400"/>
            <a:ext cx="3309600" cy="14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Robot class has a handle input function to take in state inputs and find corresponding states.</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latin typeface="Lato"/>
                <a:ea typeface="Lato"/>
                <a:cs typeface="Lato"/>
                <a:sym typeface="Lato"/>
              </a:rPr>
              <a:t>Robot State class has a handle input function to push to stack.</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Zuyang Cao</a:t>
            </a:r>
            <a:endParaRPr sz="1200">
              <a:latin typeface="Arial"/>
              <a:ea typeface="Arial"/>
              <a:cs typeface="Arial"/>
              <a:sym typeface="Arial"/>
            </a:endParaRPr>
          </a:p>
          <a:p>
            <a:pPr marL="0" lvl="0" indent="0" algn="l" rtl="0">
              <a:spcBef>
                <a:spcPts val="1600"/>
              </a:spcBef>
              <a:spcAft>
                <a:spcPts val="1600"/>
              </a:spcAft>
              <a:buNone/>
            </a:pPr>
            <a:endParaRPr/>
          </a:p>
        </p:txBody>
      </p:sp>
      <p:sp>
        <p:nvSpPr>
          <p:cNvPr id="327" name="Google Shape;327;p42"/>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accent1"/>
                </a:solidFill>
                <a:latin typeface="Times New Roman"/>
                <a:ea typeface="Times New Roman"/>
                <a:cs typeface="Times New Roman"/>
                <a:sym typeface="Times New Roman"/>
              </a:rPr>
              <a:t>Maze.cpp</a:t>
            </a:r>
            <a:endParaRPr sz="1200" b="1" u="sng">
              <a:solidFill>
                <a:schemeClr val="accent1"/>
              </a:solidFill>
              <a:latin typeface="Times New Roman"/>
              <a:ea typeface="Times New Roman"/>
              <a:cs typeface="Times New Roman"/>
              <a:sym typeface="Times New Roman"/>
            </a:endParaRPr>
          </a:p>
        </p:txBody>
      </p:sp>
      <p:sp>
        <p:nvSpPr>
          <p:cNvPr id="328" name="Google Shape;328;p42"/>
          <p:cNvSpPr txBox="1"/>
          <p:nvPr/>
        </p:nvSpPr>
        <p:spPr>
          <a:xfrm>
            <a:off x="570299" y="4041325"/>
            <a:ext cx="7873613" cy="6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From nodeInfo the path can be found in a reversed order. Push the corresponding states to the state stack so that it will pop the path in a correct order.</a:t>
            </a:r>
            <a:endParaRPr sz="1600" dirty="0">
              <a:latin typeface="Times New Roman"/>
              <a:ea typeface="Times New Roman"/>
              <a:cs typeface="Times New Roman"/>
              <a:sym typeface="Times New Roman"/>
            </a:endParaRPr>
          </a:p>
        </p:txBody>
      </p:sp>
      <p:sp>
        <p:nvSpPr>
          <p:cNvPr id="329" name="Google Shape;329;p42"/>
          <p:cNvSpPr txBox="1"/>
          <p:nvPr/>
        </p:nvSpPr>
        <p:spPr>
          <a:xfrm>
            <a:off x="570300" y="697950"/>
            <a:ext cx="17847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BuildStack</a:t>
            </a:r>
            <a:endParaRPr sz="1800">
              <a:latin typeface="Georgia"/>
              <a:ea typeface="Georgia"/>
              <a:cs typeface="Georgia"/>
              <a:sym typeface="Georgia"/>
            </a:endParaRPr>
          </a:p>
        </p:txBody>
      </p:sp>
      <p:pic>
        <p:nvPicPr>
          <p:cNvPr id="2" name="Picture 1">
            <a:extLst>
              <a:ext uri="{FF2B5EF4-FFF2-40B4-BE49-F238E27FC236}">
                <a16:creationId xmlns:a16="http://schemas.microsoft.com/office/drawing/2014/main" id="{46D07608-FFED-44A8-B6FC-2CB718495045}"/>
              </a:ext>
            </a:extLst>
          </p:cNvPr>
          <p:cNvPicPr>
            <a:picLocks noChangeAspect="1"/>
          </p:cNvPicPr>
          <p:nvPr/>
        </p:nvPicPr>
        <p:blipFill>
          <a:blip r:embed="rId3"/>
          <a:stretch>
            <a:fillRect/>
          </a:stretch>
        </p:blipFill>
        <p:spPr>
          <a:xfrm>
            <a:off x="2779424" y="1005131"/>
            <a:ext cx="3585151" cy="29167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3" name="Picture 2">
            <a:extLst>
              <a:ext uri="{FF2B5EF4-FFF2-40B4-BE49-F238E27FC236}">
                <a16:creationId xmlns:a16="http://schemas.microsoft.com/office/drawing/2014/main" id="{DDA0D717-C8D7-44BB-9ED1-5E1D54BF1B3B}"/>
              </a:ext>
            </a:extLst>
          </p:cNvPr>
          <p:cNvPicPr>
            <a:picLocks noChangeAspect="1"/>
          </p:cNvPicPr>
          <p:nvPr/>
        </p:nvPicPr>
        <p:blipFill>
          <a:blip r:embed="rId3"/>
          <a:stretch>
            <a:fillRect/>
          </a:stretch>
        </p:blipFill>
        <p:spPr>
          <a:xfrm>
            <a:off x="2920818" y="642937"/>
            <a:ext cx="5867755" cy="4427226"/>
          </a:xfrm>
          <a:prstGeom prst="rect">
            <a:avLst/>
          </a:prstGeom>
        </p:spPr>
      </p:pic>
      <p:sp>
        <p:nvSpPr>
          <p:cNvPr id="126" name="Google Shape;126;p18"/>
          <p:cNvSpPr txBox="1">
            <a:spLocks noGrp="1"/>
          </p:cNvSpPr>
          <p:nvPr>
            <p:ph type="title"/>
          </p:nvPr>
        </p:nvSpPr>
        <p:spPr>
          <a:xfrm>
            <a:off x="0" y="452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Architecture</a:t>
            </a:r>
            <a:endParaRPr/>
          </a:p>
        </p:txBody>
      </p:sp>
      <p:sp>
        <p:nvSpPr>
          <p:cNvPr id="6" name="Google Shape;145;p21">
            <a:extLst>
              <a:ext uri="{FF2B5EF4-FFF2-40B4-BE49-F238E27FC236}">
                <a16:creationId xmlns:a16="http://schemas.microsoft.com/office/drawing/2014/main" id="{CA705FBD-FA91-470E-B44A-1D96B7B1FA4A}"/>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Target</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Style Guide check</a:t>
            </a:r>
            <a:endParaRPr/>
          </a:p>
        </p:txBody>
      </p:sp>
      <p:sp>
        <p:nvSpPr>
          <p:cNvPr id="336" name="Google Shape;336;p43"/>
          <p:cNvSpPr txBox="1">
            <a:spLocks noGrp="1"/>
          </p:cNvSpPr>
          <p:nvPr>
            <p:ph type="body" idx="1"/>
          </p:nvPr>
        </p:nvSpPr>
        <p:spPr>
          <a:xfrm>
            <a:off x="874000" y="1843560"/>
            <a:ext cx="7688700" cy="3071340"/>
          </a:xfrm>
          <a:prstGeom prst="rect">
            <a:avLst/>
          </a:prstGeom>
        </p:spPr>
        <p:txBody>
          <a:bodyPr spcFirstLastPara="1" wrap="square" lIns="91425" tIns="91425" rIns="91425" bIns="91425" anchor="t" anchorCtr="0">
            <a:noAutofit/>
          </a:bodyPr>
          <a:lstStyle/>
          <a:p>
            <a:pPr fontAlgn="base">
              <a:spcBef>
                <a:spcPts val="1600"/>
              </a:spcBef>
              <a:buFont typeface="Wingdings" panose="05000000000000000000" pitchFamily="2" charset="2"/>
              <a:buChar char="q"/>
            </a:pPr>
            <a:r>
              <a:rPr lang="en-US" dirty="0">
                <a:solidFill>
                  <a:srgbClr val="595959"/>
                </a:solidFill>
                <a:latin typeface="Lato" panose="020B0604020202020204" charset="0"/>
              </a:rPr>
              <a:t>We followed the coding conventions as specified by Google style guide</a:t>
            </a:r>
          </a:p>
          <a:p>
            <a:pPr fontAlgn="base">
              <a:buFont typeface="Wingdings" panose="05000000000000000000" pitchFamily="2" charset="2"/>
              <a:buChar char="q"/>
            </a:pPr>
            <a:r>
              <a:rPr lang="en-US" dirty="0">
                <a:solidFill>
                  <a:srgbClr val="595959"/>
                </a:solidFill>
                <a:latin typeface="Lato" panose="020B0604020202020204" charset="0"/>
              </a:rPr>
              <a:t>All function and class names start with Upper case for every new word</a:t>
            </a:r>
          </a:p>
          <a:p>
            <a:pPr marL="146050" indent="0">
              <a:spcBef>
                <a:spcPts val="600"/>
              </a:spcBef>
              <a:buNone/>
            </a:pPr>
            <a:r>
              <a:rPr lang="en-US" b="1" dirty="0">
                <a:solidFill>
                  <a:srgbClr val="595959"/>
                </a:solidFill>
                <a:latin typeface="Lato" panose="020B0604020202020204" charset="0"/>
              </a:rPr>
              <a:t>	Example :</a:t>
            </a:r>
            <a:r>
              <a:rPr lang="en-US" dirty="0">
                <a:solidFill>
                  <a:srgbClr val="595959"/>
                </a:solidFill>
                <a:latin typeface="Lato" panose="020B0604020202020204" charset="0"/>
              </a:rPr>
              <a:t> </a:t>
            </a:r>
            <a:r>
              <a:rPr lang="en-US" i="1" dirty="0">
                <a:solidFill>
                  <a:srgbClr val="FF0000"/>
                </a:solidFill>
                <a:latin typeface="Lato" panose="020B0604020202020204" charset="0"/>
              </a:rPr>
              <a:t>class </a:t>
            </a:r>
            <a:r>
              <a:rPr lang="en-US" i="1" dirty="0" err="1">
                <a:solidFill>
                  <a:srgbClr val="FF0000"/>
                </a:solidFill>
                <a:latin typeface="Lato" panose="020B0604020202020204" charset="0"/>
              </a:rPr>
              <a:t>RobotState</a:t>
            </a:r>
            <a:r>
              <a:rPr lang="en-US" i="1" dirty="0">
                <a:solidFill>
                  <a:srgbClr val="000000"/>
                </a:solidFill>
                <a:latin typeface="Lato" panose="020B0604020202020204" charset="0"/>
              </a:rPr>
              <a:t>, </a:t>
            </a:r>
            <a:r>
              <a:rPr lang="en-US" i="1" dirty="0">
                <a:solidFill>
                  <a:srgbClr val="FF0000"/>
                </a:solidFill>
                <a:latin typeface="Lato" panose="020B0604020202020204" charset="0"/>
              </a:rPr>
              <a:t>void </a:t>
            </a:r>
            <a:r>
              <a:rPr lang="en-US" i="1" dirty="0" err="1">
                <a:solidFill>
                  <a:srgbClr val="FF0000"/>
                </a:solidFill>
                <a:latin typeface="Lato" panose="020B0604020202020204" charset="0"/>
              </a:rPr>
              <a:t>ShowMaze</a:t>
            </a:r>
            <a:r>
              <a:rPr lang="en-US" i="1" dirty="0">
                <a:solidFill>
                  <a:srgbClr val="FF0000"/>
                </a:solidFill>
                <a:latin typeface="Lato" panose="020B0604020202020204" charset="0"/>
              </a:rPr>
              <a:t>()</a:t>
            </a:r>
            <a:endParaRPr lang="en-US" dirty="0"/>
          </a:p>
          <a:p>
            <a:pPr fontAlgn="base">
              <a:spcBef>
                <a:spcPts val="1600"/>
              </a:spcBef>
              <a:buFont typeface="Wingdings" panose="05000000000000000000" pitchFamily="2" charset="2"/>
              <a:buChar char="q"/>
            </a:pPr>
            <a:r>
              <a:rPr lang="en-US" dirty="0">
                <a:solidFill>
                  <a:srgbClr val="434343"/>
                </a:solidFill>
                <a:latin typeface="Lato" panose="020B0604020202020204" charset="0"/>
              </a:rPr>
              <a:t>All accessors and mutators are named like variables</a:t>
            </a:r>
          </a:p>
          <a:p>
            <a:pPr marL="146050" indent="0">
              <a:spcBef>
                <a:spcPts val="600"/>
              </a:spcBef>
              <a:buNone/>
            </a:pPr>
            <a:r>
              <a:rPr lang="en-US" dirty="0">
                <a:solidFill>
                  <a:srgbClr val="434343"/>
                </a:solidFill>
                <a:latin typeface="Lato" panose="020B0604020202020204" charset="0"/>
              </a:rPr>
              <a:t>	</a:t>
            </a:r>
            <a:r>
              <a:rPr lang="en-US" b="1" dirty="0">
                <a:solidFill>
                  <a:srgbClr val="434343"/>
                </a:solidFill>
                <a:latin typeface="Lato" panose="020B0604020202020204" charset="0"/>
              </a:rPr>
              <a:t>Example :</a:t>
            </a:r>
            <a:r>
              <a:rPr lang="en-US" dirty="0">
                <a:solidFill>
                  <a:srgbClr val="434343"/>
                </a:solidFill>
                <a:latin typeface="Lato" panose="020B0604020202020204" charset="0"/>
              </a:rPr>
              <a:t> </a:t>
            </a:r>
            <a:r>
              <a:rPr lang="en-US" i="1" dirty="0">
                <a:solidFill>
                  <a:srgbClr val="FF0000"/>
                </a:solidFill>
                <a:latin typeface="Lato" panose="020B0604020202020204" charset="0"/>
              </a:rPr>
              <a:t>int </a:t>
            </a:r>
            <a:r>
              <a:rPr lang="en-US" i="1" dirty="0" err="1">
                <a:solidFill>
                  <a:srgbClr val="FF0000"/>
                </a:solidFill>
                <a:latin typeface="Lato" panose="020B0604020202020204" charset="0"/>
              </a:rPr>
              <a:t>get_length</a:t>
            </a:r>
            <a:r>
              <a:rPr lang="en-US" i="1" dirty="0">
                <a:solidFill>
                  <a:srgbClr val="FF0000"/>
                </a:solidFill>
                <a:latin typeface="Lato" panose="020B0604020202020204" charset="0"/>
              </a:rPr>
              <a:t>()</a:t>
            </a:r>
            <a:endParaRPr lang="en-US" dirty="0"/>
          </a:p>
          <a:p>
            <a:pPr fontAlgn="base">
              <a:spcBef>
                <a:spcPts val="1600"/>
              </a:spcBef>
              <a:buFont typeface="Wingdings" panose="05000000000000000000" pitchFamily="2" charset="2"/>
              <a:buChar char="q"/>
            </a:pPr>
            <a:r>
              <a:rPr lang="en-US" dirty="0">
                <a:solidFill>
                  <a:srgbClr val="434343"/>
                </a:solidFill>
                <a:latin typeface="Lato" panose="020B0604020202020204" charset="0"/>
              </a:rPr>
              <a:t>All variables are named in lower case</a:t>
            </a:r>
          </a:p>
          <a:p>
            <a:pPr marL="146050" indent="0">
              <a:spcBef>
                <a:spcPts val="600"/>
              </a:spcBef>
              <a:buNone/>
            </a:pPr>
            <a:r>
              <a:rPr lang="en-US" dirty="0">
                <a:solidFill>
                  <a:srgbClr val="434343"/>
                </a:solidFill>
                <a:latin typeface="Lato" panose="020B0604020202020204" charset="0"/>
              </a:rPr>
              <a:t>	</a:t>
            </a:r>
            <a:r>
              <a:rPr lang="en-US" b="1" dirty="0">
                <a:solidFill>
                  <a:srgbClr val="434343"/>
                </a:solidFill>
                <a:latin typeface="Lato" panose="020B0604020202020204" charset="0"/>
              </a:rPr>
              <a:t>Example : </a:t>
            </a:r>
            <a:r>
              <a:rPr lang="en-US" i="1" dirty="0" err="1">
                <a:solidFill>
                  <a:srgbClr val="FF0000"/>
                </a:solidFill>
                <a:latin typeface="Lato" panose="020B0604020202020204" charset="0"/>
              </a:rPr>
              <a:t>robot_stack</a:t>
            </a:r>
            <a:r>
              <a:rPr lang="en-US" i="1" dirty="0">
                <a:solidFill>
                  <a:srgbClr val="FF0000"/>
                </a:solidFill>
                <a:latin typeface="Lato" panose="020B0604020202020204" charset="0"/>
              </a:rPr>
              <a:t>_</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337" name="Google Shape;337;p43"/>
          <p:cNvPicPr preferRelativeResize="0"/>
          <p:nvPr/>
        </p:nvPicPr>
        <p:blipFill>
          <a:blip r:embed="rId3">
            <a:alphaModFix/>
          </a:blip>
          <a:stretch>
            <a:fillRect/>
          </a:stretch>
        </p:blipFill>
        <p:spPr>
          <a:xfrm>
            <a:off x="7745850" y="455700"/>
            <a:ext cx="1398150" cy="1398150"/>
          </a:xfrm>
          <a:prstGeom prst="rect">
            <a:avLst/>
          </a:prstGeom>
          <a:noFill/>
          <a:ln>
            <a:noFill/>
          </a:ln>
        </p:spPr>
      </p:pic>
      <p:sp>
        <p:nvSpPr>
          <p:cNvPr id="338" name="Google Shape;338;p43"/>
          <p:cNvSpPr txBox="1"/>
          <p:nvPr/>
        </p:nvSpPr>
        <p:spPr>
          <a:xfrm>
            <a:off x="5393531" y="76700"/>
            <a:ext cx="3750469" cy="33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dirty="0">
                <a:solidFill>
                  <a:schemeClr val="accent1"/>
                </a:solidFill>
                <a:latin typeface="Lato"/>
                <a:ea typeface="Lato"/>
                <a:cs typeface="Lato"/>
                <a:sym typeface="Lato"/>
              </a:rPr>
              <a:t>Contributor</a:t>
            </a:r>
            <a:r>
              <a:rPr lang="en-US" sz="1300" dirty="0">
                <a:solidFill>
                  <a:schemeClr val="accent1"/>
                </a:solidFill>
                <a:latin typeface="Lato"/>
                <a:ea typeface="Lato"/>
                <a:cs typeface="Lato"/>
                <a:sym typeface="Lato"/>
              </a:rPr>
              <a:t>s</a:t>
            </a:r>
            <a:r>
              <a:rPr lang="en" sz="1300" dirty="0">
                <a:solidFill>
                  <a:schemeClr val="accent1"/>
                </a:solidFill>
                <a:latin typeface="Lato"/>
                <a:ea typeface="Lato"/>
                <a:cs typeface="Lato"/>
                <a:sym typeface="Lato"/>
              </a:rPr>
              <a:t>:  </a:t>
            </a:r>
            <a:r>
              <a:rPr lang="en" sz="1200" dirty="0">
                <a:solidFill>
                  <a:schemeClr val="accent1"/>
                </a:solidFill>
              </a:rPr>
              <a:t>Qidi Xu </a:t>
            </a:r>
            <a:r>
              <a:rPr lang="en-US" sz="1200" dirty="0">
                <a:solidFill>
                  <a:schemeClr val="accent1"/>
                </a:solidFill>
              </a:rPr>
              <a:t>and Arun Kumar Devarajulu</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6751-ECA4-4F45-9232-5CF332E4E2DC}"/>
              </a:ext>
            </a:extLst>
          </p:cNvPr>
          <p:cNvSpPr>
            <a:spLocks noGrp="1"/>
          </p:cNvSpPr>
          <p:nvPr>
            <p:ph type="title"/>
          </p:nvPr>
        </p:nvSpPr>
        <p:spPr/>
        <p:txBody>
          <a:bodyPr/>
          <a:lstStyle/>
          <a:p>
            <a:r>
              <a:rPr lang="en-US" dirty="0"/>
              <a:t>Concepts Applied</a:t>
            </a:r>
          </a:p>
        </p:txBody>
      </p:sp>
      <p:sp>
        <p:nvSpPr>
          <p:cNvPr id="3" name="Text Placeholder 2">
            <a:extLst>
              <a:ext uri="{FF2B5EF4-FFF2-40B4-BE49-F238E27FC236}">
                <a16:creationId xmlns:a16="http://schemas.microsoft.com/office/drawing/2014/main" id="{53B8EBBD-7635-46DD-9049-2B69825B868E}"/>
              </a:ext>
            </a:extLst>
          </p:cNvPr>
          <p:cNvSpPr>
            <a:spLocks noGrp="1"/>
          </p:cNvSpPr>
          <p:nvPr>
            <p:ph type="body" idx="1"/>
          </p:nvPr>
        </p:nvSpPr>
        <p:spPr>
          <a:xfrm>
            <a:off x="729450" y="1850267"/>
            <a:ext cx="7688700" cy="2936045"/>
          </a:xfrm>
        </p:spPr>
        <p:txBody>
          <a:bodyPr/>
          <a:lstStyle/>
          <a:p>
            <a:r>
              <a:rPr lang="en-US" dirty="0"/>
              <a:t>Object-oriented programming</a:t>
            </a:r>
          </a:p>
          <a:p>
            <a:r>
              <a:rPr lang="en-US" dirty="0"/>
              <a:t>Inheritance</a:t>
            </a:r>
          </a:p>
          <a:p>
            <a:r>
              <a:rPr lang="en-US" dirty="0"/>
              <a:t>Polymorphism</a:t>
            </a:r>
          </a:p>
          <a:p>
            <a:r>
              <a:rPr lang="en-US" dirty="0"/>
              <a:t>Finite state machine</a:t>
            </a:r>
          </a:p>
          <a:p>
            <a:r>
              <a:rPr lang="en-US" dirty="0"/>
              <a:t>A* Algorithm</a:t>
            </a:r>
          </a:p>
          <a:p>
            <a:r>
              <a:rPr lang="en-US" dirty="0"/>
              <a:t>Raw pointers</a:t>
            </a:r>
          </a:p>
          <a:p>
            <a:r>
              <a:rPr lang="en-US" dirty="0"/>
              <a:t>Smart pointers</a:t>
            </a:r>
          </a:p>
          <a:p>
            <a:r>
              <a:rPr lang="en-US" dirty="0"/>
              <a:t>UML Diagrams (Class and Activity)</a:t>
            </a:r>
          </a:p>
          <a:p>
            <a:r>
              <a:rPr lang="en-US" dirty="0"/>
              <a:t>Doxygen documentation</a:t>
            </a:r>
          </a:p>
          <a:p>
            <a:r>
              <a:rPr lang="en-US" dirty="0"/>
              <a:t>Google style guide</a:t>
            </a:r>
          </a:p>
          <a:p>
            <a:r>
              <a:rPr lang="en-US" dirty="0"/>
              <a:t>CMake build</a:t>
            </a:r>
          </a:p>
          <a:p>
            <a:r>
              <a:rPr lang="en-US" dirty="0"/>
              <a:t>C++ 11 and 14 standards</a:t>
            </a:r>
          </a:p>
        </p:txBody>
      </p:sp>
      <p:pic>
        <p:nvPicPr>
          <p:cNvPr id="1026" name="Picture 2" descr="Image result for thinking brain">
            <a:extLst>
              <a:ext uri="{FF2B5EF4-FFF2-40B4-BE49-F238E27FC236}">
                <a16:creationId xmlns:a16="http://schemas.microsoft.com/office/drawing/2014/main" id="{9954E815-6715-4F18-A3AF-C750DC8D2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382" y="2382484"/>
            <a:ext cx="2622730" cy="187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47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Contributions</a:t>
            </a:r>
            <a:endParaRPr/>
          </a:p>
        </p:txBody>
      </p:sp>
      <p:sp>
        <p:nvSpPr>
          <p:cNvPr id="344" name="Google Shape;344;p44"/>
          <p:cNvSpPr txBox="1"/>
          <p:nvPr/>
        </p:nvSpPr>
        <p:spPr>
          <a:xfrm>
            <a:off x="809375" y="2492775"/>
            <a:ext cx="6623100" cy="10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5">
                    <a:lumMod val="60000"/>
                    <a:lumOff val="40000"/>
                  </a:schemeClr>
                </a:solidFill>
              </a:rPr>
              <a:t>Arun Kumar Devarajulu: </a:t>
            </a:r>
            <a:r>
              <a:rPr lang="en" sz="1200" dirty="0">
                <a:solidFill>
                  <a:schemeClr val="accent1"/>
                </a:solidFill>
              </a:rPr>
              <a:t>	A-Star Algorithm, Maze Class, Debugging, Optimization</a:t>
            </a:r>
            <a:endParaRPr sz="1200" dirty="0">
              <a:solidFill>
                <a:schemeClr val="accent1"/>
              </a:solidFill>
            </a:endParaRPr>
          </a:p>
          <a:p>
            <a:pPr marL="0" lvl="0" indent="0" algn="l" rtl="0">
              <a:spcBef>
                <a:spcPts val="0"/>
              </a:spcBef>
              <a:spcAft>
                <a:spcPts val="0"/>
              </a:spcAft>
              <a:buNone/>
            </a:pPr>
            <a:r>
              <a:rPr lang="en" sz="1200" dirty="0">
                <a:solidFill>
                  <a:schemeClr val="accent5">
                    <a:lumMod val="60000"/>
                    <a:lumOff val="40000"/>
                  </a:schemeClr>
                </a:solidFill>
              </a:rPr>
              <a:t>Zuyang Cao: 	</a:t>
            </a:r>
            <a:r>
              <a:rPr lang="en" sz="1200" dirty="0">
                <a:solidFill>
                  <a:schemeClr val="accent1"/>
                </a:solidFill>
              </a:rPr>
              <a:t>	Target Class, Stack Building, Overall Combining, Debugging</a:t>
            </a:r>
            <a:endParaRPr sz="1200" dirty="0">
              <a:solidFill>
                <a:schemeClr val="accent1"/>
              </a:solidFill>
            </a:endParaRPr>
          </a:p>
          <a:p>
            <a:pPr marL="0" lvl="0" indent="0" algn="l" rtl="0">
              <a:spcBef>
                <a:spcPts val="0"/>
              </a:spcBef>
              <a:spcAft>
                <a:spcPts val="0"/>
              </a:spcAft>
              <a:buNone/>
            </a:pPr>
            <a:r>
              <a:rPr lang="en" sz="1200" dirty="0">
                <a:solidFill>
                  <a:schemeClr val="accent5">
                    <a:lumMod val="60000"/>
                    <a:lumOff val="40000"/>
                  </a:schemeClr>
                </a:solidFill>
              </a:rPr>
              <a:t>Qidi Xu:</a:t>
            </a:r>
            <a:r>
              <a:rPr lang="en" sz="1200" dirty="0">
                <a:solidFill>
                  <a:schemeClr val="accent1"/>
                </a:solidFill>
              </a:rPr>
              <a:t>		Mobile Robot Class, TrackedRobot Class, WheeledRobot Class</a:t>
            </a:r>
            <a:endParaRPr sz="1200" dirty="0">
              <a:solidFill>
                <a:schemeClr val="accent1"/>
              </a:solidFill>
            </a:endParaRPr>
          </a:p>
          <a:p>
            <a:pPr marL="0" lvl="0" indent="0" algn="l" rtl="0">
              <a:spcBef>
                <a:spcPts val="0"/>
              </a:spcBef>
              <a:spcAft>
                <a:spcPts val="0"/>
              </a:spcAft>
              <a:buNone/>
            </a:pPr>
            <a:r>
              <a:rPr lang="en" sz="1200" dirty="0">
                <a:solidFill>
                  <a:schemeClr val="accent5">
                    <a:lumMod val="60000"/>
                    <a:lumOff val="40000"/>
                  </a:schemeClr>
                </a:solidFill>
              </a:rPr>
              <a:t>Hongyang Jiang:</a:t>
            </a:r>
            <a:r>
              <a:rPr lang="en" sz="1200" dirty="0">
                <a:solidFill>
                  <a:schemeClr val="accent1"/>
                </a:solidFill>
              </a:rPr>
              <a:t>	Robot State Class, Up, Down, Right, Left State Classes</a:t>
            </a:r>
            <a:endParaRPr dirty="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p:nvPr/>
        </p:nvSpPr>
        <p:spPr>
          <a:xfrm>
            <a:off x="529942" y="4656577"/>
            <a:ext cx="4800600" cy="3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Image from </a:t>
            </a:r>
            <a:r>
              <a:rPr lang="en" sz="1000" u="sng" dirty="0">
                <a:solidFill>
                  <a:schemeClr val="hlink"/>
                </a:solidFill>
                <a:latin typeface="Times New Roman"/>
                <a:ea typeface="Times New Roman"/>
                <a:cs typeface="Times New Roman"/>
                <a:sym typeface="Times New Roman"/>
                <a:hlinkClick r:id="rId3"/>
              </a:rPr>
              <a:t>https://scifi.stackexchange.com/questions/146742/did-the-zionese-ever-take-the-fight-to-the-machines</a:t>
            </a:r>
            <a:endParaRPr sz="1000" dirty="0">
              <a:latin typeface="Times New Roman"/>
              <a:ea typeface="Times New Roman"/>
              <a:cs typeface="Times New Roman"/>
              <a:sym typeface="Times New Roman"/>
            </a:endParaRPr>
          </a:p>
        </p:txBody>
      </p:sp>
      <p:sp>
        <p:nvSpPr>
          <p:cNvPr id="102" name="Google Shape;102;p15"/>
          <p:cNvSpPr txBox="1"/>
          <p:nvPr/>
        </p:nvSpPr>
        <p:spPr>
          <a:xfrm>
            <a:off x="394100" y="683875"/>
            <a:ext cx="18369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Target Class</a:t>
            </a:r>
            <a:endParaRPr sz="1800">
              <a:latin typeface="Georgia"/>
              <a:ea typeface="Georgia"/>
              <a:cs typeface="Georgia"/>
              <a:sym typeface="Georgia"/>
            </a:endParaRPr>
          </a:p>
        </p:txBody>
      </p:sp>
      <p:pic>
        <p:nvPicPr>
          <p:cNvPr id="103" name="Google Shape;103;p15"/>
          <p:cNvPicPr preferRelativeResize="0"/>
          <p:nvPr/>
        </p:nvPicPr>
        <p:blipFill>
          <a:blip r:embed="rId4">
            <a:alphaModFix/>
          </a:blip>
          <a:stretch>
            <a:fillRect/>
          </a:stretch>
        </p:blipFill>
        <p:spPr>
          <a:xfrm>
            <a:off x="835731" y="2893432"/>
            <a:ext cx="3609142" cy="1741535"/>
          </a:xfrm>
          <a:prstGeom prst="rect">
            <a:avLst/>
          </a:prstGeom>
          <a:noFill/>
          <a:ln>
            <a:noFill/>
          </a:ln>
        </p:spPr>
      </p:pic>
      <p:sp>
        <p:nvSpPr>
          <p:cNvPr id="104" name="Google Shape;104;p15"/>
          <p:cNvSpPr txBox="1"/>
          <p:nvPr/>
        </p:nvSpPr>
        <p:spPr>
          <a:xfrm>
            <a:off x="569349" y="1527200"/>
            <a:ext cx="4539081" cy="13379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Target Class is the top class in the program, it is like the machine city in </a:t>
            </a:r>
            <a:r>
              <a:rPr lang="en" i="1">
                <a:latin typeface="Times New Roman"/>
                <a:ea typeface="Times New Roman"/>
                <a:cs typeface="Times New Roman"/>
                <a:sym typeface="Times New Roman"/>
              </a:rPr>
              <a:t>Matrix</a:t>
            </a:r>
            <a:r>
              <a:rPr lang="en">
                <a:latin typeface="Times New Roman"/>
                <a:ea typeface="Times New Roman"/>
                <a:cs typeface="Times New Roman"/>
                <a:sym typeface="Times New Roman"/>
              </a:rPr>
              <a:t>, taking care of every sub-functions and classes and merge everything together. It use every sub-functions and other classes to build the whole program and keep them running correctly, just like the machine city does.</a:t>
            </a:r>
            <a:endParaRPr>
              <a:latin typeface="Times New Roman"/>
              <a:ea typeface="Times New Roman"/>
              <a:cs typeface="Times New Roman"/>
              <a:sym typeface="Times New Roman"/>
            </a:endParaRPr>
          </a:p>
        </p:txBody>
      </p:sp>
      <p:sp>
        <p:nvSpPr>
          <p:cNvPr id="8" name="Google Shape;189;p26">
            <a:extLst>
              <a:ext uri="{FF2B5EF4-FFF2-40B4-BE49-F238E27FC236}">
                <a16:creationId xmlns:a16="http://schemas.microsoft.com/office/drawing/2014/main" id="{49268FF8-7ECD-4192-A70A-D810B817DF4A}"/>
              </a:ext>
            </a:extLst>
          </p:cNvPr>
          <p:cNvSpPr txBox="1">
            <a:spLocks noGrp="1"/>
          </p:cNvSpPr>
          <p:nvPr>
            <p:ph type="body" idx="1"/>
          </p:nvPr>
        </p:nvSpPr>
        <p:spPr>
          <a:xfrm>
            <a:off x="6944450" y="57452"/>
            <a:ext cx="1992300" cy="3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  </a:t>
            </a:r>
            <a:r>
              <a:rPr lang="en" sz="1200" dirty="0">
                <a:latin typeface="Arial"/>
                <a:ea typeface="Arial"/>
                <a:cs typeface="Arial"/>
                <a:sym typeface="Arial"/>
              </a:rPr>
              <a:t>Zuyang Cao</a:t>
            </a:r>
            <a:endParaRPr sz="1200" dirty="0">
              <a:latin typeface="Arial"/>
              <a:ea typeface="Arial"/>
              <a:cs typeface="Arial"/>
              <a:sym typeface="Arial"/>
            </a:endParaRPr>
          </a:p>
          <a:p>
            <a:pPr marL="0" lvl="0" indent="0" algn="l" rtl="0">
              <a:spcBef>
                <a:spcPts val="1600"/>
              </a:spcBef>
              <a:spcAft>
                <a:spcPts val="1600"/>
              </a:spcAft>
              <a:buNone/>
            </a:pPr>
            <a:endParaRPr dirty="0"/>
          </a:p>
        </p:txBody>
      </p:sp>
      <p:sp>
        <p:nvSpPr>
          <p:cNvPr id="9" name="Google Shape;145;p21">
            <a:extLst>
              <a:ext uri="{FF2B5EF4-FFF2-40B4-BE49-F238E27FC236}">
                <a16:creationId xmlns:a16="http://schemas.microsoft.com/office/drawing/2014/main" id="{44CB4A8B-F041-4D0A-9037-21EC99849920}"/>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Target</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F867447A-14BA-4EEE-A49F-0376069C5AD8}"/>
              </a:ext>
            </a:extLst>
          </p:cNvPr>
          <p:cNvPicPr>
            <a:picLocks noChangeAspect="1"/>
          </p:cNvPicPr>
          <p:nvPr/>
        </p:nvPicPr>
        <p:blipFill>
          <a:blip r:embed="rId5"/>
          <a:stretch>
            <a:fillRect/>
          </a:stretch>
        </p:blipFill>
        <p:spPr>
          <a:xfrm>
            <a:off x="5650355" y="741623"/>
            <a:ext cx="2924296" cy="38933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4826077" y="3857625"/>
            <a:ext cx="3596404" cy="3348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latin typeface="Times New Roman"/>
                <a:ea typeface="Times New Roman"/>
                <a:cs typeface="Times New Roman"/>
                <a:sym typeface="Times New Roman"/>
              </a:rPr>
              <a:t>Image from </a:t>
            </a:r>
            <a:r>
              <a:rPr lang="en" sz="900" u="sng" dirty="0">
                <a:solidFill>
                  <a:schemeClr val="hlink"/>
                </a:solidFill>
                <a:latin typeface="Times New Roman"/>
                <a:ea typeface="Times New Roman"/>
                <a:cs typeface="Times New Roman"/>
                <a:sym typeface="Times New Roman"/>
                <a:hlinkClick r:id="rId3"/>
              </a:rPr>
              <a:t>https://gamingballistic.com/2015/06/28/violent-resolution-guns-lots-of-guns/</a:t>
            </a:r>
            <a:endParaRPr sz="900" dirty="0">
              <a:latin typeface="Times New Roman"/>
              <a:ea typeface="Times New Roman"/>
              <a:cs typeface="Times New Roman"/>
              <a:sym typeface="Times New Roman"/>
            </a:endParaRPr>
          </a:p>
        </p:txBody>
      </p:sp>
      <p:sp>
        <p:nvSpPr>
          <p:cNvPr id="118" name="Google Shape;118;p17"/>
          <p:cNvSpPr txBox="1"/>
          <p:nvPr/>
        </p:nvSpPr>
        <p:spPr>
          <a:xfrm>
            <a:off x="394100" y="683875"/>
            <a:ext cx="3649800" cy="48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Georgia"/>
                <a:ea typeface="Georgia"/>
                <a:cs typeface="Georgia"/>
                <a:sym typeface="Georgia"/>
              </a:rPr>
              <a:t>Robot Classes and State Classes</a:t>
            </a:r>
            <a:endParaRPr sz="1800">
              <a:latin typeface="Georgia"/>
              <a:ea typeface="Georgia"/>
              <a:cs typeface="Georgia"/>
              <a:sym typeface="Georgia"/>
            </a:endParaRPr>
          </a:p>
        </p:txBody>
      </p:sp>
      <p:sp>
        <p:nvSpPr>
          <p:cNvPr id="119" name="Google Shape;119;p17"/>
          <p:cNvSpPr txBox="1"/>
          <p:nvPr/>
        </p:nvSpPr>
        <p:spPr>
          <a:xfrm>
            <a:off x="638300" y="1396900"/>
            <a:ext cx="3305049" cy="24607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Robot classes and State classes are basic classes that provides objects running through Maze class and Target class, doing their specific jobs in finite state machine. </a:t>
            </a:r>
          </a:p>
          <a:p>
            <a:pPr marL="0" lvl="0" indent="0" algn="l" rtl="0">
              <a:spcBef>
                <a:spcPts val="0"/>
              </a:spcBef>
              <a:spcAft>
                <a:spcPts val="0"/>
              </a:spcAft>
              <a:buNone/>
            </a:pPr>
            <a:endParaRPr lang="en"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They are like digital guns in </a:t>
            </a:r>
            <a:r>
              <a:rPr lang="en" sz="1200" i="1" dirty="0">
                <a:latin typeface="Times New Roman"/>
                <a:ea typeface="Times New Roman"/>
                <a:cs typeface="Times New Roman"/>
                <a:sym typeface="Times New Roman"/>
              </a:rPr>
              <a:t>Matrix</a:t>
            </a:r>
            <a:r>
              <a:rPr lang="en" sz="1200" dirty="0">
                <a:latin typeface="Times New Roman"/>
                <a:ea typeface="Times New Roman"/>
                <a:cs typeface="Times New Roman"/>
                <a:sym typeface="Times New Roman"/>
              </a:rPr>
              <a:t>. They are necessary tools, but they need others to use them so that they can do their jobs.</a:t>
            </a:r>
          </a:p>
          <a:p>
            <a:pPr marL="0" lvl="0" indent="0" algn="l" rtl="0">
              <a:spcBef>
                <a:spcPts val="0"/>
              </a:spcBef>
              <a:spcAft>
                <a:spcPts val="0"/>
              </a:spcAft>
              <a:buNone/>
            </a:pPr>
            <a:endParaRPr lang="en" sz="1200" dirty="0">
              <a:latin typeface="Times New Roman"/>
              <a:ea typeface="Times New Roman"/>
              <a:cs typeface="Times New Roman"/>
              <a:sym typeface="Times New Roman"/>
            </a:endParaRPr>
          </a:p>
          <a:p>
            <a:pPr marL="0" lvl="0" indent="0" algn="l" rtl="0">
              <a:spcBef>
                <a:spcPts val="0"/>
              </a:spcBef>
              <a:spcAft>
                <a:spcPts val="0"/>
              </a:spcAft>
              <a:buNone/>
            </a:pPr>
            <a:r>
              <a:rPr lang="en" sz="1200" dirty="0">
                <a:latin typeface="Times New Roman"/>
                <a:ea typeface="Times New Roman"/>
                <a:cs typeface="Times New Roman"/>
                <a:sym typeface="Times New Roman"/>
              </a:rPr>
              <a:t>Also, tools can be used by others, that’s why we create them as classes not just some sub-functions and variables. Being classes, they can easily be used in other occasions and programs (instead of being used by its creator, machine city, it can also be used by Neo.).</a:t>
            </a:r>
            <a:endParaRPr sz="1200" dirty="0">
              <a:latin typeface="Times New Roman"/>
              <a:ea typeface="Times New Roman"/>
              <a:cs typeface="Times New Roman"/>
              <a:sym typeface="Times New Roman"/>
            </a:endParaRPr>
          </a:p>
        </p:txBody>
      </p:sp>
      <p:pic>
        <p:nvPicPr>
          <p:cNvPr id="120" name="Google Shape;120;p17"/>
          <p:cNvPicPr preferRelativeResize="0"/>
          <p:nvPr/>
        </p:nvPicPr>
        <p:blipFill>
          <a:blip r:embed="rId4">
            <a:alphaModFix/>
          </a:blip>
          <a:stretch>
            <a:fillRect/>
          </a:stretch>
        </p:blipFill>
        <p:spPr>
          <a:xfrm>
            <a:off x="4750595" y="1530696"/>
            <a:ext cx="3755105" cy="20821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p:nvPr/>
        </p:nvSpPr>
        <p:spPr>
          <a:xfrm>
            <a:off x="569350" y="4722900"/>
            <a:ext cx="37569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Times New Roman"/>
                <a:ea typeface="Times New Roman"/>
                <a:cs typeface="Times New Roman"/>
                <a:sym typeface="Times New Roman"/>
              </a:rPr>
              <a:t>Image from </a:t>
            </a:r>
            <a:r>
              <a:rPr lang="en" sz="1000" u="sng" dirty="0">
                <a:solidFill>
                  <a:schemeClr val="hlink"/>
                </a:solidFill>
                <a:latin typeface="Times New Roman"/>
                <a:ea typeface="Times New Roman"/>
                <a:cs typeface="Times New Roman"/>
                <a:sym typeface="Times New Roman"/>
                <a:hlinkClick r:id="rId3"/>
              </a:rPr>
              <a:t>https://www.youtube.com/watch?v=g70WH9VJDUc</a:t>
            </a:r>
            <a:endParaRPr sz="1000" dirty="0">
              <a:latin typeface="Times New Roman"/>
              <a:ea typeface="Times New Roman"/>
              <a:cs typeface="Times New Roman"/>
              <a:sym typeface="Times New Roman"/>
            </a:endParaRPr>
          </a:p>
        </p:txBody>
      </p:sp>
      <p:sp>
        <p:nvSpPr>
          <p:cNvPr id="110" name="Google Shape;110;p16"/>
          <p:cNvSpPr txBox="1"/>
          <p:nvPr/>
        </p:nvSpPr>
        <p:spPr>
          <a:xfrm>
            <a:off x="394100" y="683875"/>
            <a:ext cx="3042044"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Georgia"/>
                <a:ea typeface="Georgia"/>
                <a:cs typeface="Georgia"/>
                <a:sym typeface="Georgia"/>
              </a:rPr>
              <a:t>Maze Class (</a:t>
            </a:r>
            <a:r>
              <a:rPr lang="en-US" sz="1800" dirty="0">
                <a:latin typeface="Georgia"/>
                <a:ea typeface="Georgia"/>
                <a:cs typeface="Georgia"/>
                <a:sym typeface="Georgia"/>
              </a:rPr>
              <a:t>A* Algorithm)</a:t>
            </a:r>
            <a:endParaRPr sz="1800" dirty="0">
              <a:latin typeface="Georgia"/>
              <a:ea typeface="Georgia"/>
              <a:cs typeface="Georgia"/>
              <a:sym typeface="Georgia"/>
            </a:endParaRPr>
          </a:p>
        </p:txBody>
      </p:sp>
      <p:sp>
        <p:nvSpPr>
          <p:cNvPr id="111" name="Google Shape;111;p16"/>
          <p:cNvSpPr txBox="1"/>
          <p:nvPr/>
        </p:nvSpPr>
        <p:spPr>
          <a:xfrm>
            <a:off x="569350" y="1527200"/>
            <a:ext cx="3575930" cy="12421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a:ea typeface="Times New Roman"/>
                <a:cs typeface="Times New Roman"/>
                <a:sym typeface="Times New Roman"/>
              </a:rPr>
              <a:t>Maze Class the core class that executes the searching algorithm and solve for the maze. Just like agent Smith in </a:t>
            </a:r>
            <a:r>
              <a:rPr lang="en" i="1" dirty="0">
                <a:latin typeface="Times New Roman"/>
                <a:ea typeface="Times New Roman"/>
                <a:cs typeface="Times New Roman"/>
                <a:sym typeface="Times New Roman"/>
              </a:rPr>
              <a:t>Matrix</a:t>
            </a:r>
            <a:r>
              <a:rPr lang="en" dirty="0">
                <a:latin typeface="Times New Roman"/>
                <a:ea typeface="Times New Roman"/>
                <a:cs typeface="Times New Roman"/>
                <a:sym typeface="Times New Roman"/>
              </a:rPr>
              <a:t>, it can do its core job on its own. And even more alike, we actually create three Maze objects in the program to do similar jobs, but independently. </a:t>
            </a:r>
            <a:endParaRPr dirty="0">
              <a:latin typeface="Times New Roman"/>
              <a:ea typeface="Times New Roman"/>
              <a:cs typeface="Times New Roman"/>
              <a:sym typeface="Times New Roman"/>
            </a:endParaRPr>
          </a:p>
        </p:txBody>
      </p:sp>
      <p:pic>
        <p:nvPicPr>
          <p:cNvPr id="112" name="Google Shape;112;p16"/>
          <p:cNvPicPr preferRelativeResize="0"/>
          <p:nvPr/>
        </p:nvPicPr>
        <p:blipFill>
          <a:blip r:embed="rId4">
            <a:alphaModFix/>
          </a:blip>
          <a:stretch>
            <a:fillRect/>
          </a:stretch>
        </p:blipFill>
        <p:spPr>
          <a:xfrm>
            <a:off x="828178" y="3014157"/>
            <a:ext cx="2805643" cy="1549134"/>
          </a:xfrm>
          <a:prstGeom prst="rect">
            <a:avLst/>
          </a:prstGeom>
          <a:noFill/>
          <a:ln>
            <a:noFill/>
          </a:ln>
        </p:spPr>
      </p:pic>
      <p:sp>
        <p:nvSpPr>
          <p:cNvPr id="8" name="Google Shape;132;p19">
            <a:extLst>
              <a:ext uri="{FF2B5EF4-FFF2-40B4-BE49-F238E27FC236}">
                <a16:creationId xmlns:a16="http://schemas.microsoft.com/office/drawing/2014/main" id="{3C90BF84-2A68-4CC9-807B-E0D070CD14AB}"/>
              </a:ext>
            </a:extLst>
          </p:cNvPr>
          <p:cNvSpPr txBox="1">
            <a:spLocks noGrp="1"/>
          </p:cNvSpPr>
          <p:nvPr>
            <p:ph type="body" idx="1"/>
          </p:nvPr>
        </p:nvSpPr>
        <p:spPr>
          <a:xfrm>
            <a:off x="6254418" y="62098"/>
            <a:ext cx="2813850" cy="3642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Contributor:  </a:t>
            </a:r>
            <a:r>
              <a:rPr lang="en" sz="1200" dirty="0">
                <a:latin typeface="Arial"/>
                <a:ea typeface="Arial"/>
                <a:cs typeface="Arial"/>
                <a:sym typeface="Arial"/>
              </a:rPr>
              <a:t>Arun Kumar Devarajulu</a:t>
            </a:r>
            <a:endParaRPr sz="1200" dirty="0">
              <a:latin typeface="Arial"/>
              <a:ea typeface="Arial"/>
              <a:cs typeface="Arial"/>
              <a:sym typeface="Arial"/>
            </a:endParaRPr>
          </a:p>
          <a:p>
            <a:pPr marL="0" lvl="0" indent="0" algn="l" rtl="0">
              <a:spcBef>
                <a:spcPts val="1600"/>
              </a:spcBef>
              <a:spcAft>
                <a:spcPts val="1600"/>
              </a:spcAft>
              <a:buNone/>
            </a:pPr>
            <a:endParaRPr dirty="0"/>
          </a:p>
        </p:txBody>
      </p:sp>
      <p:sp>
        <p:nvSpPr>
          <p:cNvPr id="9" name="Google Shape;145;p21">
            <a:extLst>
              <a:ext uri="{FF2B5EF4-FFF2-40B4-BE49-F238E27FC236}">
                <a16:creationId xmlns:a16="http://schemas.microsoft.com/office/drawing/2014/main" id="{4BCB357B-A5A4-4D2D-B705-0EDF2A0C824B}"/>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5AC0576A-5BA6-4E67-B411-4C34DF6A1A03}"/>
              </a:ext>
            </a:extLst>
          </p:cNvPr>
          <p:cNvPicPr>
            <a:picLocks noChangeAspect="1"/>
          </p:cNvPicPr>
          <p:nvPr/>
        </p:nvPicPr>
        <p:blipFill>
          <a:blip r:embed="rId5"/>
          <a:stretch>
            <a:fillRect/>
          </a:stretch>
        </p:blipFill>
        <p:spPr>
          <a:xfrm>
            <a:off x="5510181" y="604769"/>
            <a:ext cx="3064428" cy="43291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Algorithm</a:t>
            </a:r>
            <a:endParaRPr/>
          </a:p>
        </p:txBody>
      </p:sp>
      <p:pic>
        <p:nvPicPr>
          <p:cNvPr id="139" name="Google Shape;139;p20"/>
          <p:cNvPicPr preferRelativeResize="0"/>
          <p:nvPr/>
        </p:nvPicPr>
        <p:blipFill>
          <a:blip r:embed="rId3">
            <a:alphaModFix/>
          </a:blip>
          <a:stretch>
            <a:fillRect/>
          </a:stretch>
        </p:blipFill>
        <p:spPr>
          <a:xfrm>
            <a:off x="3067050" y="697749"/>
            <a:ext cx="5703025" cy="4281750"/>
          </a:xfrm>
          <a:prstGeom prst="rect">
            <a:avLst/>
          </a:prstGeom>
          <a:noFill/>
          <a:ln>
            <a:noFill/>
          </a:ln>
        </p:spPr>
      </p:pic>
      <p:sp>
        <p:nvSpPr>
          <p:cNvPr id="4" name="Google Shape;145;p21">
            <a:extLst>
              <a:ext uri="{FF2B5EF4-FFF2-40B4-BE49-F238E27FC236}">
                <a16:creationId xmlns:a16="http://schemas.microsoft.com/office/drawing/2014/main" id="{CD8FE15E-AD55-4315-B3AA-5BFD33DB3923}"/>
              </a:ext>
            </a:extLst>
          </p:cNvPr>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45" name="Google Shape;145;p21"/>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
        <p:nvSpPr>
          <p:cNvPr id="146" name="Google Shape;146;p21"/>
          <p:cNvSpPr txBox="1"/>
          <p:nvPr/>
        </p:nvSpPr>
        <p:spPr>
          <a:xfrm>
            <a:off x="1698900" y="1868525"/>
            <a:ext cx="5746200" cy="21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The Maze class contains the search based A* navigation algorithm for solving our path finding problem. The algorithm accepts a start position and goal position and finds a shortest path. The </a:t>
            </a:r>
            <a:r>
              <a:rPr lang="en-US" sz="1800" dirty="0">
                <a:latin typeface="Times New Roman"/>
                <a:ea typeface="Times New Roman"/>
                <a:cs typeface="Times New Roman"/>
                <a:sym typeface="Times New Roman"/>
              </a:rPr>
              <a:t>average </a:t>
            </a:r>
            <a:r>
              <a:rPr lang="en" sz="1800" dirty="0">
                <a:latin typeface="Times New Roman"/>
                <a:ea typeface="Times New Roman"/>
                <a:cs typeface="Times New Roman"/>
                <a:sym typeface="Times New Roman"/>
              </a:rPr>
              <a:t>complexity of our algorithm is O(log n) because we use only one for loop to iterate through </a:t>
            </a:r>
            <a:r>
              <a:rPr lang="en-US" sz="1800" dirty="0">
                <a:latin typeface="Times New Roman"/>
                <a:ea typeface="Times New Roman"/>
                <a:cs typeface="Times New Roman"/>
                <a:sym typeface="Times New Roman"/>
              </a:rPr>
              <a:t>few </a:t>
            </a:r>
            <a:r>
              <a:rPr lang="en" sz="1800" dirty="0">
                <a:latin typeface="Times New Roman"/>
                <a:ea typeface="Times New Roman"/>
                <a:cs typeface="Times New Roman"/>
                <a:sym typeface="Times New Roman"/>
              </a:rPr>
              <a:t>entries (</a:t>
            </a:r>
            <a:r>
              <a:rPr lang="en-US" sz="1800" dirty="0">
                <a:latin typeface="Times New Roman"/>
                <a:ea typeface="Times New Roman"/>
                <a:cs typeface="Times New Roman"/>
                <a:sym typeface="Times New Roman"/>
              </a:rPr>
              <a:t>two or three out of ~70</a:t>
            </a:r>
            <a:r>
              <a:rPr lang="en" sz="1800" dirty="0">
                <a:latin typeface="Times New Roman"/>
                <a:ea typeface="Times New Roman"/>
                <a:cs typeface="Times New Roman"/>
                <a:sym typeface="Times New Roman"/>
              </a:rPr>
              <a:t>) of </a:t>
            </a:r>
            <a:r>
              <a:rPr lang="en" sz="1800" i="1" dirty="0">
                <a:solidFill>
                  <a:srgbClr val="FF0000"/>
                </a:solidFill>
                <a:latin typeface="Times New Roman"/>
                <a:ea typeface="Times New Roman"/>
                <a:cs typeface="Times New Roman"/>
                <a:sym typeface="Times New Roman"/>
              </a:rPr>
              <a:t>priority list_ </a:t>
            </a:r>
            <a:r>
              <a:rPr lang="en-US" sz="1800" dirty="0">
                <a:solidFill>
                  <a:schemeClr val="bg2"/>
                </a:solidFill>
                <a:latin typeface="Times New Roman"/>
                <a:ea typeface="Times New Roman"/>
                <a:cs typeface="Times New Roman"/>
                <a:sym typeface="Times New Roman"/>
              </a:rPr>
              <a:t>during rare instances</a:t>
            </a:r>
            <a:r>
              <a:rPr lang="en" sz="1800" i="1" dirty="0">
                <a:solidFill>
                  <a:schemeClr val="bg2"/>
                </a:solidFill>
                <a:latin typeface="Times New Roman"/>
                <a:ea typeface="Times New Roman"/>
                <a:cs typeface="Times New Roman"/>
                <a:sym typeface="Times New Roman"/>
              </a:rPr>
              <a:t>.</a:t>
            </a:r>
            <a:r>
              <a:rPr lang="en" sz="1800" i="1" dirty="0">
                <a:solidFill>
                  <a:srgbClr val="FF0000"/>
                </a:solidFill>
                <a:latin typeface="Times New Roman"/>
                <a:ea typeface="Times New Roman"/>
                <a:cs typeface="Times New Roman"/>
                <a:sym typeface="Times New Roman"/>
              </a:rPr>
              <a:t> </a:t>
            </a:r>
            <a:r>
              <a:rPr lang="en" sz="1800" dirty="0">
                <a:latin typeface="Times New Roman"/>
                <a:ea typeface="Times New Roman"/>
                <a:cs typeface="Times New Roman"/>
                <a:sym typeface="Times New Roman"/>
              </a:rPr>
              <a:t>The algorithm finds the shortest path very quick.</a:t>
            </a: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latin typeface="Times New Roman"/>
              <a:ea typeface="Times New Roman"/>
              <a:cs typeface="Times New Roman"/>
              <a:sym typeface="Times New Roman"/>
            </a:endParaRPr>
          </a:p>
        </p:txBody>
      </p:sp>
      <p:sp>
        <p:nvSpPr>
          <p:cNvPr id="147" name="Google Shape;147;p21"/>
          <p:cNvSpPr txBox="1"/>
          <p:nvPr/>
        </p:nvSpPr>
        <p:spPr>
          <a:xfrm>
            <a:off x="553500" y="773525"/>
            <a:ext cx="1818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Georgia"/>
                <a:ea typeface="Georgia"/>
                <a:cs typeface="Georgia"/>
                <a:sym typeface="Georgia"/>
              </a:rPr>
              <a:t>Algorithm Brief</a:t>
            </a:r>
            <a:endParaRPr sz="16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3" name="Picture 2">
            <a:extLst>
              <a:ext uri="{FF2B5EF4-FFF2-40B4-BE49-F238E27FC236}">
                <a16:creationId xmlns:a16="http://schemas.microsoft.com/office/drawing/2014/main" id="{8F67DC6F-9348-4646-AC64-8DFD8791CF2F}"/>
              </a:ext>
            </a:extLst>
          </p:cNvPr>
          <p:cNvPicPr>
            <a:picLocks noChangeAspect="1"/>
          </p:cNvPicPr>
          <p:nvPr/>
        </p:nvPicPr>
        <p:blipFill>
          <a:blip r:embed="rId3"/>
          <a:stretch>
            <a:fillRect/>
          </a:stretch>
        </p:blipFill>
        <p:spPr>
          <a:xfrm>
            <a:off x="1928816" y="773525"/>
            <a:ext cx="5564488" cy="4310744"/>
          </a:xfrm>
          <a:prstGeom prst="rect">
            <a:avLst/>
          </a:prstGeom>
        </p:spPr>
      </p:pic>
      <p:sp>
        <p:nvSpPr>
          <p:cNvPr id="144" name="Google Shape;144;p21"/>
          <p:cNvSpPr txBox="1">
            <a:spLocks noGrp="1"/>
          </p:cNvSpPr>
          <p:nvPr>
            <p:ph type="body" idx="1"/>
          </p:nvPr>
        </p:nvSpPr>
        <p:spPr>
          <a:xfrm>
            <a:off x="6172875" y="45925"/>
            <a:ext cx="2925300" cy="42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Contributor:  </a:t>
            </a:r>
            <a:r>
              <a:rPr lang="en" sz="1200">
                <a:latin typeface="Arial"/>
                <a:ea typeface="Arial"/>
                <a:cs typeface="Arial"/>
                <a:sym typeface="Arial"/>
              </a:rPr>
              <a:t>Arun Kumar Devarajulu</a:t>
            </a:r>
            <a:endParaRPr sz="1200">
              <a:latin typeface="Arial"/>
              <a:ea typeface="Arial"/>
              <a:cs typeface="Arial"/>
              <a:sym typeface="Arial"/>
            </a:endParaRPr>
          </a:p>
          <a:p>
            <a:pPr marL="0" lvl="0" indent="0" algn="l" rtl="0">
              <a:spcBef>
                <a:spcPts val="1600"/>
              </a:spcBef>
              <a:spcAft>
                <a:spcPts val="1600"/>
              </a:spcAft>
              <a:buNone/>
            </a:pPr>
            <a:endParaRPr/>
          </a:p>
        </p:txBody>
      </p:sp>
      <p:sp>
        <p:nvSpPr>
          <p:cNvPr id="145" name="Google Shape;145;p21"/>
          <p:cNvSpPr txBox="1"/>
          <p:nvPr/>
        </p:nvSpPr>
        <p:spPr>
          <a:xfrm>
            <a:off x="0" y="45925"/>
            <a:ext cx="2925300" cy="4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chemeClr val="accent1"/>
                </a:solidFill>
                <a:latin typeface="Times New Roman"/>
                <a:ea typeface="Times New Roman"/>
                <a:cs typeface="Times New Roman"/>
                <a:sym typeface="Times New Roman"/>
              </a:rPr>
              <a:t>Maze</a:t>
            </a:r>
            <a:r>
              <a:rPr lang="en" sz="1200" b="1" u="sng" dirty="0">
                <a:solidFill>
                  <a:schemeClr val="accent1"/>
                </a:solidFill>
                <a:latin typeface="Times New Roman"/>
                <a:ea typeface="Times New Roman"/>
                <a:cs typeface="Times New Roman"/>
                <a:sym typeface="Times New Roman"/>
              </a:rPr>
              <a:t>.h</a:t>
            </a:r>
            <a:endParaRPr sz="1200" b="1" u="sng" dirty="0">
              <a:solidFill>
                <a:schemeClr val="accent1"/>
              </a:solidFill>
              <a:latin typeface="Times New Roman"/>
              <a:ea typeface="Times New Roman"/>
              <a:cs typeface="Times New Roman"/>
              <a:sym typeface="Times New Roman"/>
            </a:endParaRPr>
          </a:p>
        </p:txBody>
      </p:sp>
      <p:sp>
        <p:nvSpPr>
          <p:cNvPr id="147" name="Google Shape;147;p21"/>
          <p:cNvSpPr txBox="1"/>
          <p:nvPr/>
        </p:nvSpPr>
        <p:spPr>
          <a:xfrm>
            <a:off x="553499" y="773525"/>
            <a:ext cx="3025519"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latin typeface="Georgia"/>
                <a:ea typeface="Georgia"/>
                <a:cs typeface="Georgia"/>
                <a:sym typeface="Georgia"/>
              </a:rPr>
              <a:t>A* </a:t>
            </a:r>
            <a:r>
              <a:rPr lang="en" sz="1600" dirty="0">
                <a:latin typeface="Georgia"/>
                <a:ea typeface="Georgia"/>
                <a:cs typeface="Georgia"/>
                <a:sym typeface="Georgia"/>
              </a:rPr>
              <a:t>Algorithm </a:t>
            </a:r>
            <a:r>
              <a:rPr lang="en-US" sz="1600" dirty="0">
                <a:latin typeface="Georgia"/>
                <a:ea typeface="Georgia"/>
                <a:cs typeface="Georgia"/>
                <a:sym typeface="Georgia"/>
              </a:rPr>
              <a:t>Activity Diagram</a:t>
            </a:r>
            <a:endParaRPr sz="1600" dirty="0">
              <a:latin typeface="Georgia"/>
              <a:ea typeface="Georgia"/>
              <a:cs typeface="Georgia"/>
              <a:sym typeface="Georgia"/>
            </a:endParaRPr>
          </a:p>
        </p:txBody>
      </p:sp>
    </p:spTree>
    <p:extLst>
      <p:ext uri="{BB962C8B-B14F-4D97-AF65-F5344CB8AC3E}">
        <p14:creationId xmlns:p14="http://schemas.microsoft.com/office/powerpoint/2010/main" val="3759615346"/>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TotalTime>
  <Words>1312</Words>
  <Application>Microsoft Office PowerPoint</Application>
  <PresentationFormat>On-screen Show (16:9)</PresentationFormat>
  <Paragraphs>176</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Georgia</vt:lpstr>
      <vt:lpstr>Lato</vt:lpstr>
      <vt:lpstr>Times New Roman</vt:lpstr>
      <vt:lpstr>Wingdings</vt:lpstr>
      <vt:lpstr>Raleway</vt:lpstr>
      <vt:lpstr>Streamline</vt:lpstr>
      <vt:lpstr>ENPM 809Y Final Project Presentation - Spring 2019</vt:lpstr>
      <vt:lpstr>Overall Sturctue</vt:lpstr>
      <vt:lpstr>Overall Architecture</vt:lpstr>
      <vt:lpstr>PowerPoint Presentation</vt:lpstr>
      <vt:lpstr>PowerPoint Presentation</vt:lpstr>
      <vt:lpstr>PowerPoint Presentation</vt:lpstr>
      <vt:lpstr>A*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Robot and FSM classes</vt:lpstr>
      <vt:lpstr>Mobile Robot and FSM classes</vt:lpstr>
      <vt:lpstr>Mobile Robot and FSM classes</vt:lpstr>
      <vt:lpstr>Mobile Robot and FSM classes</vt:lpstr>
      <vt:lpstr>Mobile Robot and FSM classes</vt:lpstr>
      <vt:lpstr>Mobile Robot and FSM classes</vt:lpstr>
      <vt:lpstr>Mobile Robot and FSM classes</vt:lpstr>
      <vt:lpstr>Mobile Robot and FSM classes</vt:lpstr>
      <vt:lpstr>PowerPoint Presentation</vt:lpstr>
      <vt:lpstr>PowerPoint Presentation</vt:lpstr>
      <vt:lpstr>Google Style Guide check</vt:lpstr>
      <vt:lpstr>Concepts Applied</vt:lpstr>
      <vt:lpstr>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 809Y Final Project Presentation</dc:title>
  <dc:creator>arun kumar</dc:creator>
  <cp:lastModifiedBy>arun kumar</cp:lastModifiedBy>
  <cp:revision>28</cp:revision>
  <dcterms:modified xsi:type="dcterms:W3CDTF">2019-05-20T21:32:41Z</dcterms:modified>
</cp:coreProperties>
</file>